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9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1" r:id="rId11"/>
    <p:sldId id="302" r:id="rId12"/>
    <p:sldId id="304" r:id="rId13"/>
    <p:sldId id="305" r:id="rId14"/>
    <p:sldId id="306" r:id="rId15"/>
    <p:sldId id="308" r:id="rId16"/>
    <p:sldId id="307" r:id="rId17"/>
    <p:sldId id="310" r:id="rId18"/>
    <p:sldId id="311" r:id="rId19"/>
    <p:sldId id="319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A66E2-0F5C-49E0-BD02-467BF875731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1658EDA-A82F-457E-9E20-E2586E5BB247}">
      <dgm:prSet/>
      <dgm:spPr/>
      <dgm:t>
        <a:bodyPr/>
        <a:lstStyle/>
        <a:p>
          <a:pPr algn="just"/>
          <a:r>
            <a:rPr lang="hr-HR" dirty="0"/>
            <a:t>Druga polovica XIX. stoljeća – veliki gospodarski i društveni napredak Europe i Sjeverne Amerike</a:t>
          </a:r>
          <a:endParaRPr lang="en-US" dirty="0"/>
        </a:p>
      </dgm:t>
    </dgm:pt>
    <dgm:pt modelId="{FF2A0EA9-E747-4F12-B2B8-A3C968E27EDE}" type="parTrans" cxnId="{628296A3-385F-4D62-B1B2-0DFC899F56A6}">
      <dgm:prSet/>
      <dgm:spPr/>
      <dgm:t>
        <a:bodyPr/>
        <a:lstStyle/>
        <a:p>
          <a:endParaRPr lang="en-US"/>
        </a:p>
      </dgm:t>
    </dgm:pt>
    <dgm:pt modelId="{57D6DBC6-E079-4912-AAD8-A41FB7F00AF6}" type="sibTrans" cxnId="{628296A3-385F-4D62-B1B2-0DFC899F56A6}">
      <dgm:prSet/>
      <dgm:spPr/>
      <dgm:t>
        <a:bodyPr/>
        <a:lstStyle/>
        <a:p>
          <a:endParaRPr lang="en-US"/>
        </a:p>
      </dgm:t>
    </dgm:pt>
    <dgm:pt modelId="{515AC998-882C-4991-BCF2-851753E3D092}">
      <dgm:prSet/>
      <dgm:spPr/>
      <dgm:t>
        <a:bodyPr/>
        <a:lstStyle/>
        <a:p>
          <a:r>
            <a:rPr lang="hr-HR" dirty="0"/>
            <a:t>Sirovine i proizvodi iz kolonija u Africi i Aziji</a:t>
          </a:r>
          <a:endParaRPr lang="en-US" dirty="0"/>
        </a:p>
      </dgm:t>
    </dgm:pt>
    <dgm:pt modelId="{C7421C91-DD32-4E24-9A54-48CE3A90875C}" type="parTrans" cxnId="{9B683DC5-A2E9-4B1E-8714-2607389336F8}">
      <dgm:prSet/>
      <dgm:spPr/>
      <dgm:t>
        <a:bodyPr/>
        <a:lstStyle/>
        <a:p>
          <a:endParaRPr lang="en-US"/>
        </a:p>
      </dgm:t>
    </dgm:pt>
    <dgm:pt modelId="{761EE4C2-3D4F-4F18-B88D-35D5E80703CD}" type="sibTrans" cxnId="{9B683DC5-A2E9-4B1E-8714-2607389336F8}">
      <dgm:prSet/>
      <dgm:spPr/>
      <dgm:t>
        <a:bodyPr/>
        <a:lstStyle/>
        <a:p>
          <a:endParaRPr lang="en-US"/>
        </a:p>
      </dgm:t>
    </dgm:pt>
    <dgm:pt modelId="{9842B44A-7841-424C-B6A3-2DBD25DEB2F1}">
      <dgm:prSet/>
      <dgm:spPr/>
      <dgm:t>
        <a:bodyPr/>
        <a:lstStyle/>
        <a:p>
          <a:pPr algn="just"/>
          <a:r>
            <a:rPr lang="hr-HR" dirty="0"/>
            <a:t>Industrijalizacija – smanjuje se broj seljaka – jača sloj radništva i građanstva</a:t>
          </a:r>
        </a:p>
      </dgm:t>
    </dgm:pt>
    <dgm:pt modelId="{7861A6CC-52E1-49A9-90A9-0EFA86A0D0AA}" type="parTrans" cxnId="{D81647DA-287B-449D-B506-0EA7AF409A74}">
      <dgm:prSet/>
      <dgm:spPr/>
      <dgm:t>
        <a:bodyPr/>
        <a:lstStyle/>
        <a:p>
          <a:endParaRPr lang="en-US"/>
        </a:p>
      </dgm:t>
    </dgm:pt>
    <dgm:pt modelId="{0E0CB08D-A8C9-49A3-A1AB-DA2CBD14FB33}" type="sibTrans" cxnId="{D81647DA-287B-449D-B506-0EA7AF409A74}">
      <dgm:prSet/>
      <dgm:spPr/>
      <dgm:t>
        <a:bodyPr/>
        <a:lstStyle/>
        <a:p>
          <a:endParaRPr lang="en-US"/>
        </a:p>
      </dgm:t>
    </dgm:pt>
    <dgm:pt modelId="{E1DDED15-CDF6-4A2E-ACA9-7827442B0548}">
      <dgm:prSet/>
      <dgm:spPr/>
      <dgm:t>
        <a:bodyPr/>
        <a:lstStyle/>
        <a:p>
          <a:r>
            <a:rPr lang="hr-HR" dirty="0"/>
            <a:t>Iseljavanje u Novi svijet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5A07F6-D625-437F-94F2-EFF08BC776F1}" type="parTrans" cxnId="{CE54742E-279D-4103-BC50-EB40591E6532}">
      <dgm:prSet/>
      <dgm:spPr/>
      <dgm:t>
        <a:bodyPr/>
        <a:lstStyle/>
        <a:p>
          <a:endParaRPr lang="en-US"/>
        </a:p>
      </dgm:t>
    </dgm:pt>
    <dgm:pt modelId="{9704C14E-5916-4F89-B4DD-21382EF2153A}" type="sibTrans" cxnId="{CE54742E-279D-4103-BC50-EB40591E6532}">
      <dgm:prSet/>
      <dgm:spPr/>
      <dgm:t>
        <a:bodyPr/>
        <a:lstStyle/>
        <a:p>
          <a:endParaRPr lang="en-US"/>
        </a:p>
      </dgm:t>
    </dgm:pt>
    <dgm:pt modelId="{00CCCFCE-68D7-495F-988B-A617CAC99FF7}" type="pres">
      <dgm:prSet presAssocID="{D36A66E2-0F5C-49E0-BD02-467BF87573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4B78D96-14D4-4121-8537-31AE9316083D}" type="pres">
      <dgm:prSet presAssocID="{D1658EDA-A82F-457E-9E20-E2586E5BB24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0FD87A-5466-4F2C-9A60-1F3D1DF6E1C1}" type="pres">
      <dgm:prSet presAssocID="{57D6DBC6-E079-4912-AAD8-A41FB7F00AF6}" presName="spacer" presStyleCnt="0"/>
      <dgm:spPr/>
    </dgm:pt>
    <dgm:pt modelId="{C929C91D-0E4D-4A41-B04C-FD0B0785165A}" type="pres">
      <dgm:prSet presAssocID="{515AC998-882C-4991-BCF2-851753E3D0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38B58B-DB5D-46BB-AC26-1D1CF95F5D4F}" type="pres">
      <dgm:prSet presAssocID="{761EE4C2-3D4F-4F18-B88D-35D5E80703CD}" presName="spacer" presStyleCnt="0"/>
      <dgm:spPr/>
    </dgm:pt>
    <dgm:pt modelId="{B61356D6-EC0B-4912-8A06-23BD82FFC158}" type="pres">
      <dgm:prSet presAssocID="{9842B44A-7841-424C-B6A3-2DBD25DEB2F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9FE6FC-882C-4915-9554-52BAC3C36A6D}" type="pres">
      <dgm:prSet presAssocID="{0E0CB08D-A8C9-49A3-A1AB-DA2CBD14FB33}" presName="spacer" presStyleCnt="0"/>
      <dgm:spPr/>
    </dgm:pt>
    <dgm:pt modelId="{1BDA2B0B-F28B-44FB-BE7B-48CBB6EE6D1B}" type="pres">
      <dgm:prSet presAssocID="{E1DDED15-CDF6-4A2E-ACA9-7827442B054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B8CC9AD-CD70-4C4F-9E81-3093B9F0A861}" type="presOf" srcId="{E1DDED15-CDF6-4A2E-ACA9-7827442B0548}" destId="{1BDA2B0B-F28B-44FB-BE7B-48CBB6EE6D1B}" srcOrd="0" destOrd="0" presId="urn:microsoft.com/office/officeart/2005/8/layout/vList2"/>
    <dgm:cxn modelId="{E2F85947-5D16-44C0-937E-0E1EBE382E3D}" type="presOf" srcId="{D36A66E2-0F5C-49E0-BD02-467BF8757312}" destId="{00CCCFCE-68D7-495F-988B-A617CAC99FF7}" srcOrd="0" destOrd="0" presId="urn:microsoft.com/office/officeart/2005/8/layout/vList2"/>
    <dgm:cxn modelId="{9B683DC5-A2E9-4B1E-8714-2607389336F8}" srcId="{D36A66E2-0F5C-49E0-BD02-467BF8757312}" destId="{515AC998-882C-4991-BCF2-851753E3D092}" srcOrd="1" destOrd="0" parTransId="{C7421C91-DD32-4E24-9A54-48CE3A90875C}" sibTransId="{761EE4C2-3D4F-4F18-B88D-35D5E80703CD}"/>
    <dgm:cxn modelId="{7BDC7A5C-0F4E-4075-BABF-5300AC00688E}" type="presOf" srcId="{515AC998-882C-4991-BCF2-851753E3D092}" destId="{C929C91D-0E4D-4A41-B04C-FD0B0785165A}" srcOrd="0" destOrd="0" presId="urn:microsoft.com/office/officeart/2005/8/layout/vList2"/>
    <dgm:cxn modelId="{628296A3-385F-4D62-B1B2-0DFC899F56A6}" srcId="{D36A66E2-0F5C-49E0-BD02-467BF8757312}" destId="{D1658EDA-A82F-457E-9E20-E2586E5BB247}" srcOrd="0" destOrd="0" parTransId="{FF2A0EA9-E747-4F12-B2B8-A3C968E27EDE}" sibTransId="{57D6DBC6-E079-4912-AAD8-A41FB7F00AF6}"/>
    <dgm:cxn modelId="{535E167F-4C14-46A7-965B-F3431039087F}" type="presOf" srcId="{D1658EDA-A82F-457E-9E20-E2586E5BB247}" destId="{C4B78D96-14D4-4121-8537-31AE9316083D}" srcOrd="0" destOrd="0" presId="urn:microsoft.com/office/officeart/2005/8/layout/vList2"/>
    <dgm:cxn modelId="{74A2F5EC-F214-49B6-B594-8E882CB83375}" type="presOf" srcId="{9842B44A-7841-424C-B6A3-2DBD25DEB2F1}" destId="{B61356D6-EC0B-4912-8A06-23BD82FFC158}" srcOrd="0" destOrd="0" presId="urn:microsoft.com/office/officeart/2005/8/layout/vList2"/>
    <dgm:cxn modelId="{CE54742E-279D-4103-BC50-EB40591E6532}" srcId="{D36A66E2-0F5C-49E0-BD02-467BF8757312}" destId="{E1DDED15-CDF6-4A2E-ACA9-7827442B0548}" srcOrd="3" destOrd="0" parTransId="{565A07F6-D625-437F-94F2-EFF08BC776F1}" sibTransId="{9704C14E-5916-4F89-B4DD-21382EF2153A}"/>
    <dgm:cxn modelId="{D81647DA-287B-449D-B506-0EA7AF409A74}" srcId="{D36A66E2-0F5C-49E0-BD02-467BF8757312}" destId="{9842B44A-7841-424C-B6A3-2DBD25DEB2F1}" srcOrd="2" destOrd="0" parTransId="{7861A6CC-52E1-49A9-90A9-0EFA86A0D0AA}" sibTransId="{0E0CB08D-A8C9-49A3-A1AB-DA2CBD14FB33}"/>
    <dgm:cxn modelId="{61ED704A-F371-4891-B192-8E4AB38F1CAF}" type="presParOf" srcId="{00CCCFCE-68D7-495F-988B-A617CAC99FF7}" destId="{C4B78D96-14D4-4121-8537-31AE9316083D}" srcOrd="0" destOrd="0" presId="urn:microsoft.com/office/officeart/2005/8/layout/vList2"/>
    <dgm:cxn modelId="{F5C113E5-26A0-48AD-BC7F-35F54D71535C}" type="presParOf" srcId="{00CCCFCE-68D7-495F-988B-A617CAC99FF7}" destId="{040FD87A-5466-4F2C-9A60-1F3D1DF6E1C1}" srcOrd="1" destOrd="0" presId="urn:microsoft.com/office/officeart/2005/8/layout/vList2"/>
    <dgm:cxn modelId="{F778878A-589C-4055-82B2-29281F34B6B1}" type="presParOf" srcId="{00CCCFCE-68D7-495F-988B-A617CAC99FF7}" destId="{C929C91D-0E4D-4A41-B04C-FD0B0785165A}" srcOrd="2" destOrd="0" presId="urn:microsoft.com/office/officeart/2005/8/layout/vList2"/>
    <dgm:cxn modelId="{1E0A7910-0CC1-4512-929A-809457F897B2}" type="presParOf" srcId="{00CCCFCE-68D7-495F-988B-A617CAC99FF7}" destId="{4338B58B-DB5D-46BB-AC26-1D1CF95F5D4F}" srcOrd="3" destOrd="0" presId="urn:microsoft.com/office/officeart/2005/8/layout/vList2"/>
    <dgm:cxn modelId="{78B1E8A3-6960-4C76-9AA5-47AA5AF8A138}" type="presParOf" srcId="{00CCCFCE-68D7-495F-988B-A617CAC99FF7}" destId="{B61356D6-EC0B-4912-8A06-23BD82FFC158}" srcOrd="4" destOrd="0" presId="urn:microsoft.com/office/officeart/2005/8/layout/vList2"/>
    <dgm:cxn modelId="{588ECF10-9132-415A-8C36-58E0E5FD1B7A}" type="presParOf" srcId="{00CCCFCE-68D7-495F-988B-A617CAC99FF7}" destId="{B09FE6FC-882C-4915-9554-52BAC3C36A6D}" srcOrd="5" destOrd="0" presId="urn:microsoft.com/office/officeart/2005/8/layout/vList2"/>
    <dgm:cxn modelId="{0F1D6B6D-4C73-4329-872D-CF8DB73AD753}" type="presParOf" srcId="{00CCCFCE-68D7-495F-988B-A617CAC99FF7}" destId="{1BDA2B0B-F28B-44FB-BE7B-48CBB6EE6D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C4424D-3A59-447D-9E90-4AE7689A5F4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9B5ED79-5EAF-4F63-9E2B-D1114C0C5DB6}">
      <dgm:prSet/>
      <dgm:spPr/>
      <dgm:t>
        <a:bodyPr/>
        <a:lstStyle/>
        <a:p>
          <a:pPr algn="just"/>
          <a:r>
            <a:rPr lang="hr-HR" dirty="0"/>
            <a:t>Veća prekomorska iseljavanja iz Hrvatske počela oko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1880. godine </a:t>
          </a:r>
          <a:r>
            <a:rPr lang="hr-HR" dirty="0"/>
            <a:t>najvećim dijelom iz Dalmacije (uzroci gospodarski – bolest vinove loze)</a:t>
          </a:r>
          <a:endParaRPr lang="en-US" dirty="0"/>
        </a:p>
      </dgm:t>
    </dgm:pt>
    <dgm:pt modelId="{B158C516-2253-405E-94A0-0D1D90C2B4F1}" type="parTrans" cxnId="{8A0C9D4D-6DA3-4BDA-ADB3-807095B6DC58}">
      <dgm:prSet/>
      <dgm:spPr/>
      <dgm:t>
        <a:bodyPr/>
        <a:lstStyle/>
        <a:p>
          <a:endParaRPr lang="en-US"/>
        </a:p>
      </dgm:t>
    </dgm:pt>
    <dgm:pt modelId="{5DE8C1AC-BD44-4C3E-BD54-87B21CC9D4A2}" type="sibTrans" cxnId="{8A0C9D4D-6DA3-4BDA-ADB3-807095B6DC58}">
      <dgm:prSet/>
      <dgm:spPr/>
      <dgm:t>
        <a:bodyPr/>
        <a:lstStyle/>
        <a:p>
          <a:endParaRPr lang="en-US"/>
        </a:p>
      </dgm:t>
    </dgm:pt>
    <dgm:pt modelId="{97EF7292-758A-40A6-B865-495C07B6DC9A}">
      <dgm:prSet/>
      <dgm:spPr/>
      <dgm:t>
        <a:bodyPr/>
        <a:lstStyle/>
        <a:p>
          <a:r>
            <a:rPr lang="hr-HR" dirty="0"/>
            <a:t>Najviše iselilo u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Sjedinjene Američke Države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D7749-3F5F-4CBF-9C02-BFAA18413528}" type="parTrans" cxnId="{42C5F0C9-16F6-4113-B067-5D027A16F6B3}">
      <dgm:prSet/>
      <dgm:spPr/>
      <dgm:t>
        <a:bodyPr/>
        <a:lstStyle/>
        <a:p>
          <a:endParaRPr lang="en-US"/>
        </a:p>
      </dgm:t>
    </dgm:pt>
    <dgm:pt modelId="{B2474A37-3FA6-44BD-98D1-E2B2F89EE974}" type="sibTrans" cxnId="{42C5F0C9-16F6-4113-B067-5D027A16F6B3}">
      <dgm:prSet/>
      <dgm:spPr/>
      <dgm:t>
        <a:bodyPr/>
        <a:lstStyle/>
        <a:p>
          <a:endParaRPr lang="en-US"/>
        </a:p>
      </dgm:t>
    </dgm:pt>
    <dgm:pt modelId="{2DD3C7C7-0F45-40AB-BDA6-27687CE6BB65}">
      <dgm:prSet/>
      <dgm:spPr/>
      <dgm:t>
        <a:bodyPr/>
        <a:lstStyle/>
        <a:p>
          <a:pPr algn="just"/>
          <a:r>
            <a:rPr lang="hr-HR" dirty="0"/>
            <a:t>Dio iseljenika odabrao područja klimatski slična Hrvatskoj (primorski dio: Kalifornija i Louisiana) </a:t>
          </a:r>
          <a:endParaRPr lang="en-US" dirty="0"/>
        </a:p>
      </dgm:t>
    </dgm:pt>
    <dgm:pt modelId="{A59EC77A-05DA-4EA2-8AF4-B1A562B57BC3}" type="parTrans" cxnId="{463BEBB7-CEC4-46C6-98F1-9F0FE0E328A7}">
      <dgm:prSet/>
      <dgm:spPr/>
      <dgm:t>
        <a:bodyPr/>
        <a:lstStyle/>
        <a:p>
          <a:endParaRPr lang="en-US"/>
        </a:p>
      </dgm:t>
    </dgm:pt>
    <dgm:pt modelId="{2578C26E-3E7B-4B4F-AFF2-6BA3C2B670B1}" type="sibTrans" cxnId="{463BEBB7-CEC4-46C6-98F1-9F0FE0E328A7}">
      <dgm:prSet/>
      <dgm:spPr/>
      <dgm:t>
        <a:bodyPr/>
        <a:lstStyle/>
        <a:p>
          <a:endParaRPr lang="en-US"/>
        </a:p>
      </dgm:t>
    </dgm:pt>
    <dgm:pt modelId="{9D4A5DC7-74B8-4F2B-80DD-C3DB963A3FFD}">
      <dgm:prSet/>
      <dgm:spPr/>
      <dgm:t>
        <a:bodyPr/>
        <a:lstStyle/>
        <a:p>
          <a:r>
            <a:rPr lang="hr-HR"/>
            <a:t>Iseljavanja i u velika industrijska središta: Pittsburgh, Chicago i Detroit</a:t>
          </a:r>
          <a:endParaRPr lang="en-US"/>
        </a:p>
      </dgm:t>
    </dgm:pt>
    <dgm:pt modelId="{F35780A2-0924-4D74-8233-707A8F2F4713}" type="parTrans" cxnId="{BA953DC4-F64B-4503-94D7-9782782F9526}">
      <dgm:prSet/>
      <dgm:spPr/>
      <dgm:t>
        <a:bodyPr/>
        <a:lstStyle/>
        <a:p>
          <a:endParaRPr lang="en-US"/>
        </a:p>
      </dgm:t>
    </dgm:pt>
    <dgm:pt modelId="{A026F4ED-394A-40BD-B591-D9E93A51311C}" type="sibTrans" cxnId="{BA953DC4-F64B-4503-94D7-9782782F9526}">
      <dgm:prSet/>
      <dgm:spPr/>
      <dgm:t>
        <a:bodyPr/>
        <a:lstStyle/>
        <a:p>
          <a:endParaRPr lang="en-US"/>
        </a:p>
      </dgm:t>
    </dgm:pt>
    <dgm:pt modelId="{A80E48F3-95F7-42B6-93EF-81AD7826963B}" type="pres">
      <dgm:prSet presAssocID="{FAC4424D-3A59-447D-9E90-4AE7689A5F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C9B1E41-E975-451F-A2D9-4F991A1B50F8}" type="pres">
      <dgm:prSet presAssocID="{69B5ED79-5EAF-4F63-9E2B-D1114C0C5D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22CF29-0331-444F-B5AC-AA56064B701F}" type="pres">
      <dgm:prSet presAssocID="{5DE8C1AC-BD44-4C3E-BD54-87B21CC9D4A2}" presName="spacer" presStyleCnt="0"/>
      <dgm:spPr/>
    </dgm:pt>
    <dgm:pt modelId="{07B3E74A-22F3-4964-9FCB-D6D7B290E5AB}" type="pres">
      <dgm:prSet presAssocID="{97EF7292-758A-40A6-B865-495C07B6DC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A8A32E-23BC-43C7-9087-F38F2AEFD860}" type="pres">
      <dgm:prSet presAssocID="{B2474A37-3FA6-44BD-98D1-E2B2F89EE974}" presName="spacer" presStyleCnt="0"/>
      <dgm:spPr/>
    </dgm:pt>
    <dgm:pt modelId="{B5067DEE-E981-4B7B-9E56-D945D8862C38}" type="pres">
      <dgm:prSet presAssocID="{2DD3C7C7-0F45-40AB-BDA6-27687CE6BB6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C9619D-4705-4F15-B06C-0AE90F90BB5D}" type="pres">
      <dgm:prSet presAssocID="{2578C26E-3E7B-4B4F-AFF2-6BA3C2B670B1}" presName="spacer" presStyleCnt="0"/>
      <dgm:spPr/>
    </dgm:pt>
    <dgm:pt modelId="{FB525E1F-6002-4F3D-B1A1-A5922DD69CB1}" type="pres">
      <dgm:prSet presAssocID="{9D4A5DC7-74B8-4F2B-80DD-C3DB963A3FF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89DD94B-FF20-47C1-8C29-132651DC8C89}" type="presOf" srcId="{97EF7292-758A-40A6-B865-495C07B6DC9A}" destId="{07B3E74A-22F3-4964-9FCB-D6D7B290E5AB}" srcOrd="0" destOrd="0" presId="urn:microsoft.com/office/officeart/2005/8/layout/vList2"/>
    <dgm:cxn modelId="{BA953DC4-F64B-4503-94D7-9782782F9526}" srcId="{FAC4424D-3A59-447D-9E90-4AE7689A5F44}" destId="{9D4A5DC7-74B8-4F2B-80DD-C3DB963A3FFD}" srcOrd="3" destOrd="0" parTransId="{F35780A2-0924-4D74-8233-707A8F2F4713}" sibTransId="{A026F4ED-394A-40BD-B591-D9E93A51311C}"/>
    <dgm:cxn modelId="{B705DA78-5E36-494F-BB84-593055CAF177}" type="presOf" srcId="{69B5ED79-5EAF-4F63-9E2B-D1114C0C5DB6}" destId="{DC9B1E41-E975-451F-A2D9-4F991A1B50F8}" srcOrd="0" destOrd="0" presId="urn:microsoft.com/office/officeart/2005/8/layout/vList2"/>
    <dgm:cxn modelId="{8A0C9D4D-6DA3-4BDA-ADB3-807095B6DC58}" srcId="{FAC4424D-3A59-447D-9E90-4AE7689A5F44}" destId="{69B5ED79-5EAF-4F63-9E2B-D1114C0C5DB6}" srcOrd="0" destOrd="0" parTransId="{B158C516-2253-405E-94A0-0D1D90C2B4F1}" sibTransId="{5DE8C1AC-BD44-4C3E-BD54-87B21CC9D4A2}"/>
    <dgm:cxn modelId="{9C77A08A-D8D0-4A81-85E9-B17365AD8547}" type="presOf" srcId="{9D4A5DC7-74B8-4F2B-80DD-C3DB963A3FFD}" destId="{FB525E1F-6002-4F3D-B1A1-A5922DD69CB1}" srcOrd="0" destOrd="0" presId="urn:microsoft.com/office/officeart/2005/8/layout/vList2"/>
    <dgm:cxn modelId="{42C5F0C9-16F6-4113-B067-5D027A16F6B3}" srcId="{FAC4424D-3A59-447D-9E90-4AE7689A5F44}" destId="{97EF7292-758A-40A6-B865-495C07B6DC9A}" srcOrd="1" destOrd="0" parTransId="{708D7749-3F5F-4CBF-9C02-BFAA18413528}" sibTransId="{B2474A37-3FA6-44BD-98D1-E2B2F89EE974}"/>
    <dgm:cxn modelId="{17D2AEE2-8290-40EF-997D-78901FFE5CEF}" type="presOf" srcId="{FAC4424D-3A59-447D-9E90-4AE7689A5F44}" destId="{A80E48F3-95F7-42B6-93EF-81AD7826963B}" srcOrd="0" destOrd="0" presId="urn:microsoft.com/office/officeart/2005/8/layout/vList2"/>
    <dgm:cxn modelId="{463BEBB7-CEC4-46C6-98F1-9F0FE0E328A7}" srcId="{FAC4424D-3A59-447D-9E90-4AE7689A5F44}" destId="{2DD3C7C7-0F45-40AB-BDA6-27687CE6BB65}" srcOrd="2" destOrd="0" parTransId="{A59EC77A-05DA-4EA2-8AF4-B1A562B57BC3}" sibTransId="{2578C26E-3E7B-4B4F-AFF2-6BA3C2B670B1}"/>
    <dgm:cxn modelId="{8A4E529B-0ECD-476F-8CC0-8E3AD02F5D62}" type="presOf" srcId="{2DD3C7C7-0F45-40AB-BDA6-27687CE6BB65}" destId="{B5067DEE-E981-4B7B-9E56-D945D8862C38}" srcOrd="0" destOrd="0" presId="urn:microsoft.com/office/officeart/2005/8/layout/vList2"/>
    <dgm:cxn modelId="{BBC0F0AE-D30E-4BE4-8F70-848DFC939393}" type="presParOf" srcId="{A80E48F3-95F7-42B6-93EF-81AD7826963B}" destId="{DC9B1E41-E975-451F-A2D9-4F991A1B50F8}" srcOrd="0" destOrd="0" presId="urn:microsoft.com/office/officeart/2005/8/layout/vList2"/>
    <dgm:cxn modelId="{3D08FE1D-043D-4DC7-83F3-2FCA468CE5ED}" type="presParOf" srcId="{A80E48F3-95F7-42B6-93EF-81AD7826963B}" destId="{9022CF29-0331-444F-B5AC-AA56064B701F}" srcOrd="1" destOrd="0" presId="urn:microsoft.com/office/officeart/2005/8/layout/vList2"/>
    <dgm:cxn modelId="{620DFF48-6CC2-490D-BED0-41A34851A665}" type="presParOf" srcId="{A80E48F3-95F7-42B6-93EF-81AD7826963B}" destId="{07B3E74A-22F3-4964-9FCB-D6D7B290E5AB}" srcOrd="2" destOrd="0" presId="urn:microsoft.com/office/officeart/2005/8/layout/vList2"/>
    <dgm:cxn modelId="{5EB2FFB4-763D-44D9-B68D-DD6DB58F9DE8}" type="presParOf" srcId="{A80E48F3-95F7-42B6-93EF-81AD7826963B}" destId="{2DA8A32E-23BC-43C7-9087-F38F2AEFD860}" srcOrd="3" destOrd="0" presId="urn:microsoft.com/office/officeart/2005/8/layout/vList2"/>
    <dgm:cxn modelId="{AC2C1390-DC68-435C-898A-11CE9CC5ECFD}" type="presParOf" srcId="{A80E48F3-95F7-42B6-93EF-81AD7826963B}" destId="{B5067DEE-E981-4B7B-9E56-D945D8862C38}" srcOrd="4" destOrd="0" presId="urn:microsoft.com/office/officeart/2005/8/layout/vList2"/>
    <dgm:cxn modelId="{0E02AE41-B2B6-4B88-96DD-00935E942026}" type="presParOf" srcId="{A80E48F3-95F7-42B6-93EF-81AD7826963B}" destId="{71C9619D-4705-4F15-B06C-0AE90F90BB5D}" srcOrd="5" destOrd="0" presId="urn:microsoft.com/office/officeart/2005/8/layout/vList2"/>
    <dgm:cxn modelId="{FACE614E-2A2C-4607-936A-901B71A33B65}" type="presParOf" srcId="{A80E48F3-95F7-42B6-93EF-81AD7826963B}" destId="{FB525E1F-6002-4F3D-B1A1-A5922DD69C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C4424D-3A59-447D-9E90-4AE7689A5F4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9B5ED79-5EAF-4F63-9E2B-D1114C0C5DB6}">
      <dgm:prSet/>
      <dgm:spPr/>
      <dgm:t>
        <a:bodyPr/>
        <a:lstStyle/>
        <a:p>
          <a:r>
            <a:rPr lang="hr-HR" dirty="0"/>
            <a:t>Osnivanje mnogobrojnih hrvatskih udruga</a:t>
          </a:r>
          <a:endParaRPr lang="en-US" dirty="0"/>
        </a:p>
      </dgm:t>
    </dgm:pt>
    <dgm:pt modelId="{B158C516-2253-405E-94A0-0D1D90C2B4F1}" type="parTrans" cxnId="{8A0C9D4D-6DA3-4BDA-ADB3-807095B6DC58}">
      <dgm:prSet/>
      <dgm:spPr/>
      <dgm:t>
        <a:bodyPr/>
        <a:lstStyle/>
        <a:p>
          <a:endParaRPr lang="en-US"/>
        </a:p>
      </dgm:t>
    </dgm:pt>
    <dgm:pt modelId="{5DE8C1AC-BD44-4C3E-BD54-87B21CC9D4A2}" type="sibTrans" cxnId="{8A0C9D4D-6DA3-4BDA-ADB3-807095B6DC58}">
      <dgm:prSet/>
      <dgm:spPr/>
      <dgm:t>
        <a:bodyPr/>
        <a:lstStyle/>
        <a:p>
          <a:endParaRPr lang="en-US"/>
        </a:p>
      </dgm:t>
    </dgm:pt>
    <dgm:pt modelId="{97EF7292-758A-40A6-B865-495C07B6DC9A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Slavonsko-ilirska dobrotvorna zajednica </a:t>
          </a:r>
          <a:r>
            <a:rPr lang="hr-HR" dirty="0"/>
            <a:t>(</a:t>
          </a:r>
          <a:r>
            <a:rPr lang="hr-HR" i="1" dirty="0" err="1"/>
            <a:t>Slavonian-Illyrian</a:t>
          </a:r>
          <a:r>
            <a:rPr lang="hr-HR" i="1" dirty="0"/>
            <a:t> Mutual </a:t>
          </a:r>
          <a:r>
            <a:rPr lang="hr-HR" i="1" dirty="0" err="1"/>
            <a:t>Charitable</a:t>
          </a:r>
          <a:r>
            <a:rPr lang="hr-HR" i="1" dirty="0"/>
            <a:t> </a:t>
          </a:r>
          <a:r>
            <a:rPr lang="hr-HR" i="1" dirty="0" err="1"/>
            <a:t>Society</a:t>
          </a:r>
          <a:r>
            <a:rPr lang="hr-HR" dirty="0"/>
            <a:t>) utemeljena u San Franciscu 1857. godine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D7749-3F5F-4CBF-9C02-BFAA18413528}" type="parTrans" cxnId="{42C5F0C9-16F6-4113-B067-5D027A16F6B3}">
      <dgm:prSet/>
      <dgm:spPr/>
      <dgm:t>
        <a:bodyPr/>
        <a:lstStyle/>
        <a:p>
          <a:endParaRPr lang="en-US"/>
        </a:p>
      </dgm:t>
    </dgm:pt>
    <dgm:pt modelId="{B2474A37-3FA6-44BD-98D1-E2B2F89EE974}" type="sibTrans" cxnId="{42C5F0C9-16F6-4113-B067-5D027A16F6B3}">
      <dgm:prSet/>
      <dgm:spPr/>
      <dgm:t>
        <a:bodyPr/>
        <a:lstStyle/>
        <a:p>
          <a:endParaRPr lang="en-US"/>
        </a:p>
      </dgm:t>
    </dgm:pt>
    <dgm:pt modelId="{2DD3C7C7-0F45-40AB-BDA6-27687CE6BB65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Hrvatska bratska zajednica </a:t>
          </a:r>
          <a:r>
            <a:rPr lang="hr-HR" dirty="0"/>
            <a:t>(</a:t>
          </a:r>
          <a:r>
            <a:rPr lang="hr-HR" i="1" dirty="0"/>
            <a:t>Croatian </a:t>
          </a:r>
          <a:r>
            <a:rPr lang="hr-HR" i="1" dirty="0" err="1"/>
            <a:t>Fraternal</a:t>
          </a:r>
          <a:r>
            <a:rPr lang="hr-HR" i="1" dirty="0"/>
            <a:t> Union</a:t>
          </a:r>
          <a:r>
            <a:rPr lang="hr-HR" dirty="0"/>
            <a:t>) utemeljena u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Pittsburghu 1894. godine</a:t>
          </a:r>
          <a:r>
            <a:rPr lang="hr-HR" dirty="0"/>
            <a:t> </a:t>
          </a:r>
          <a:r>
            <a:rPr lang="hr-HR" dirty="0" smtClean="0"/>
            <a:t>– danas </a:t>
          </a:r>
          <a:r>
            <a:rPr lang="hr-HR" dirty="0"/>
            <a:t>najveća i najpoznatija hrvatska organizacija u SAD-u</a:t>
          </a:r>
          <a:endParaRPr lang="en-US" dirty="0"/>
        </a:p>
      </dgm:t>
    </dgm:pt>
    <dgm:pt modelId="{A59EC77A-05DA-4EA2-8AF4-B1A562B57BC3}" type="parTrans" cxnId="{463BEBB7-CEC4-46C6-98F1-9F0FE0E328A7}">
      <dgm:prSet/>
      <dgm:spPr/>
      <dgm:t>
        <a:bodyPr/>
        <a:lstStyle/>
        <a:p>
          <a:endParaRPr lang="en-US"/>
        </a:p>
      </dgm:t>
    </dgm:pt>
    <dgm:pt modelId="{2578C26E-3E7B-4B4F-AFF2-6BA3C2B670B1}" type="sibTrans" cxnId="{463BEBB7-CEC4-46C6-98F1-9F0FE0E328A7}">
      <dgm:prSet/>
      <dgm:spPr/>
      <dgm:t>
        <a:bodyPr/>
        <a:lstStyle/>
        <a:p>
          <a:endParaRPr lang="en-US"/>
        </a:p>
      </dgm:t>
    </dgm:pt>
    <dgm:pt modelId="{9D4A5DC7-74B8-4F2B-80DD-C3DB963A3FFD}">
      <dgm:prSet/>
      <dgm:spPr/>
      <dgm:t>
        <a:bodyPr/>
        <a:lstStyle/>
        <a:p>
          <a:r>
            <a:rPr lang="hr-HR" dirty="0"/>
            <a:t>Očuvanje nacionalne svijesti i identiteta</a:t>
          </a:r>
          <a:endParaRPr lang="en-US" dirty="0"/>
        </a:p>
      </dgm:t>
    </dgm:pt>
    <dgm:pt modelId="{F35780A2-0924-4D74-8233-707A8F2F4713}" type="parTrans" cxnId="{BA953DC4-F64B-4503-94D7-9782782F9526}">
      <dgm:prSet/>
      <dgm:spPr/>
      <dgm:t>
        <a:bodyPr/>
        <a:lstStyle/>
        <a:p>
          <a:endParaRPr lang="en-US"/>
        </a:p>
      </dgm:t>
    </dgm:pt>
    <dgm:pt modelId="{A026F4ED-394A-40BD-B591-D9E93A51311C}" type="sibTrans" cxnId="{BA953DC4-F64B-4503-94D7-9782782F9526}">
      <dgm:prSet/>
      <dgm:spPr/>
      <dgm:t>
        <a:bodyPr/>
        <a:lstStyle/>
        <a:p>
          <a:endParaRPr lang="en-US"/>
        </a:p>
      </dgm:t>
    </dgm:pt>
    <dgm:pt modelId="{A80E48F3-95F7-42B6-93EF-81AD7826963B}" type="pres">
      <dgm:prSet presAssocID="{FAC4424D-3A59-447D-9E90-4AE7689A5F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C9B1E41-E975-451F-A2D9-4F991A1B50F8}" type="pres">
      <dgm:prSet presAssocID="{69B5ED79-5EAF-4F63-9E2B-D1114C0C5D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22CF29-0331-444F-B5AC-AA56064B701F}" type="pres">
      <dgm:prSet presAssocID="{5DE8C1AC-BD44-4C3E-BD54-87B21CC9D4A2}" presName="spacer" presStyleCnt="0"/>
      <dgm:spPr/>
    </dgm:pt>
    <dgm:pt modelId="{07B3E74A-22F3-4964-9FCB-D6D7B290E5AB}" type="pres">
      <dgm:prSet presAssocID="{97EF7292-758A-40A6-B865-495C07B6DC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A8A32E-23BC-43C7-9087-F38F2AEFD860}" type="pres">
      <dgm:prSet presAssocID="{B2474A37-3FA6-44BD-98D1-E2B2F89EE974}" presName="spacer" presStyleCnt="0"/>
      <dgm:spPr/>
    </dgm:pt>
    <dgm:pt modelId="{B5067DEE-E981-4B7B-9E56-D945D8862C38}" type="pres">
      <dgm:prSet presAssocID="{2DD3C7C7-0F45-40AB-BDA6-27687CE6BB6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C9619D-4705-4F15-B06C-0AE90F90BB5D}" type="pres">
      <dgm:prSet presAssocID="{2578C26E-3E7B-4B4F-AFF2-6BA3C2B670B1}" presName="spacer" presStyleCnt="0"/>
      <dgm:spPr/>
    </dgm:pt>
    <dgm:pt modelId="{FB525E1F-6002-4F3D-B1A1-A5922DD69CB1}" type="pres">
      <dgm:prSet presAssocID="{9D4A5DC7-74B8-4F2B-80DD-C3DB963A3FF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89DD94B-FF20-47C1-8C29-132651DC8C89}" type="presOf" srcId="{97EF7292-758A-40A6-B865-495C07B6DC9A}" destId="{07B3E74A-22F3-4964-9FCB-D6D7B290E5AB}" srcOrd="0" destOrd="0" presId="urn:microsoft.com/office/officeart/2005/8/layout/vList2"/>
    <dgm:cxn modelId="{BA953DC4-F64B-4503-94D7-9782782F9526}" srcId="{FAC4424D-3A59-447D-9E90-4AE7689A5F44}" destId="{9D4A5DC7-74B8-4F2B-80DD-C3DB963A3FFD}" srcOrd="3" destOrd="0" parTransId="{F35780A2-0924-4D74-8233-707A8F2F4713}" sibTransId="{A026F4ED-394A-40BD-B591-D9E93A51311C}"/>
    <dgm:cxn modelId="{B705DA78-5E36-494F-BB84-593055CAF177}" type="presOf" srcId="{69B5ED79-5EAF-4F63-9E2B-D1114C0C5DB6}" destId="{DC9B1E41-E975-451F-A2D9-4F991A1B50F8}" srcOrd="0" destOrd="0" presId="urn:microsoft.com/office/officeart/2005/8/layout/vList2"/>
    <dgm:cxn modelId="{8A0C9D4D-6DA3-4BDA-ADB3-807095B6DC58}" srcId="{FAC4424D-3A59-447D-9E90-4AE7689A5F44}" destId="{69B5ED79-5EAF-4F63-9E2B-D1114C0C5DB6}" srcOrd="0" destOrd="0" parTransId="{B158C516-2253-405E-94A0-0D1D90C2B4F1}" sibTransId="{5DE8C1AC-BD44-4C3E-BD54-87B21CC9D4A2}"/>
    <dgm:cxn modelId="{9C77A08A-D8D0-4A81-85E9-B17365AD8547}" type="presOf" srcId="{9D4A5DC7-74B8-4F2B-80DD-C3DB963A3FFD}" destId="{FB525E1F-6002-4F3D-B1A1-A5922DD69CB1}" srcOrd="0" destOrd="0" presId="urn:microsoft.com/office/officeart/2005/8/layout/vList2"/>
    <dgm:cxn modelId="{42C5F0C9-16F6-4113-B067-5D027A16F6B3}" srcId="{FAC4424D-3A59-447D-9E90-4AE7689A5F44}" destId="{97EF7292-758A-40A6-B865-495C07B6DC9A}" srcOrd="1" destOrd="0" parTransId="{708D7749-3F5F-4CBF-9C02-BFAA18413528}" sibTransId="{B2474A37-3FA6-44BD-98D1-E2B2F89EE974}"/>
    <dgm:cxn modelId="{17D2AEE2-8290-40EF-997D-78901FFE5CEF}" type="presOf" srcId="{FAC4424D-3A59-447D-9E90-4AE7689A5F44}" destId="{A80E48F3-95F7-42B6-93EF-81AD7826963B}" srcOrd="0" destOrd="0" presId="urn:microsoft.com/office/officeart/2005/8/layout/vList2"/>
    <dgm:cxn modelId="{463BEBB7-CEC4-46C6-98F1-9F0FE0E328A7}" srcId="{FAC4424D-3A59-447D-9E90-4AE7689A5F44}" destId="{2DD3C7C7-0F45-40AB-BDA6-27687CE6BB65}" srcOrd="2" destOrd="0" parTransId="{A59EC77A-05DA-4EA2-8AF4-B1A562B57BC3}" sibTransId="{2578C26E-3E7B-4B4F-AFF2-6BA3C2B670B1}"/>
    <dgm:cxn modelId="{8A4E529B-0ECD-476F-8CC0-8E3AD02F5D62}" type="presOf" srcId="{2DD3C7C7-0F45-40AB-BDA6-27687CE6BB65}" destId="{B5067DEE-E981-4B7B-9E56-D945D8862C38}" srcOrd="0" destOrd="0" presId="urn:microsoft.com/office/officeart/2005/8/layout/vList2"/>
    <dgm:cxn modelId="{BBC0F0AE-D30E-4BE4-8F70-848DFC939393}" type="presParOf" srcId="{A80E48F3-95F7-42B6-93EF-81AD7826963B}" destId="{DC9B1E41-E975-451F-A2D9-4F991A1B50F8}" srcOrd="0" destOrd="0" presId="urn:microsoft.com/office/officeart/2005/8/layout/vList2"/>
    <dgm:cxn modelId="{3D08FE1D-043D-4DC7-83F3-2FCA468CE5ED}" type="presParOf" srcId="{A80E48F3-95F7-42B6-93EF-81AD7826963B}" destId="{9022CF29-0331-444F-B5AC-AA56064B701F}" srcOrd="1" destOrd="0" presId="urn:microsoft.com/office/officeart/2005/8/layout/vList2"/>
    <dgm:cxn modelId="{620DFF48-6CC2-490D-BED0-41A34851A665}" type="presParOf" srcId="{A80E48F3-95F7-42B6-93EF-81AD7826963B}" destId="{07B3E74A-22F3-4964-9FCB-D6D7B290E5AB}" srcOrd="2" destOrd="0" presId="urn:microsoft.com/office/officeart/2005/8/layout/vList2"/>
    <dgm:cxn modelId="{5EB2FFB4-763D-44D9-B68D-DD6DB58F9DE8}" type="presParOf" srcId="{A80E48F3-95F7-42B6-93EF-81AD7826963B}" destId="{2DA8A32E-23BC-43C7-9087-F38F2AEFD860}" srcOrd="3" destOrd="0" presId="urn:microsoft.com/office/officeart/2005/8/layout/vList2"/>
    <dgm:cxn modelId="{AC2C1390-DC68-435C-898A-11CE9CC5ECFD}" type="presParOf" srcId="{A80E48F3-95F7-42B6-93EF-81AD7826963B}" destId="{B5067DEE-E981-4B7B-9E56-D945D8862C38}" srcOrd="4" destOrd="0" presId="urn:microsoft.com/office/officeart/2005/8/layout/vList2"/>
    <dgm:cxn modelId="{0E02AE41-B2B6-4B88-96DD-00935E942026}" type="presParOf" srcId="{A80E48F3-95F7-42B6-93EF-81AD7826963B}" destId="{71C9619D-4705-4F15-B06C-0AE90F90BB5D}" srcOrd="5" destOrd="0" presId="urn:microsoft.com/office/officeart/2005/8/layout/vList2"/>
    <dgm:cxn modelId="{FACE614E-2A2C-4607-936A-901B71A33B65}" type="presParOf" srcId="{A80E48F3-95F7-42B6-93EF-81AD7826963B}" destId="{FB525E1F-6002-4F3D-B1A1-A5922DD69C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C4424D-3A59-447D-9E90-4AE7689A5F4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9B5ED79-5EAF-4F63-9E2B-D1114C0C5DB6}">
      <dgm:prSet custT="1"/>
      <dgm:spPr/>
      <dgm:t>
        <a:bodyPr/>
        <a:lstStyle/>
        <a:p>
          <a:r>
            <a:rPr lang="hr-HR" sz="2800" dirty="0"/>
            <a:t>Ubrzani rast gradova u industrijski razvijenim državama</a:t>
          </a:r>
          <a:endParaRPr lang="en-US" sz="2800" dirty="0"/>
        </a:p>
      </dgm:t>
    </dgm:pt>
    <dgm:pt modelId="{B158C516-2253-405E-94A0-0D1D90C2B4F1}" type="parTrans" cxnId="{8A0C9D4D-6DA3-4BDA-ADB3-807095B6DC58}">
      <dgm:prSet/>
      <dgm:spPr/>
      <dgm:t>
        <a:bodyPr/>
        <a:lstStyle/>
        <a:p>
          <a:endParaRPr lang="en-US"/>
        </a:p>
      </dgm:t>
    </dgm:pt>
    <dgm:pt modelId="{5DE8C1AC-BD44-4C3E-BD54-87B21CC9D4A2}" type="sibTrans" cxnId="{8A0C9D4D-6DA3-4BDA-ADB3-807095B6DC58}">
      <dgm:prSet/>
      <dgm:spPr/>
      <dgm:t>
        <a:bodyPr/>
        <a:lstStyle/>
        <a:p>
          <a:endParaRPr lang="en-US"/>
        </a:p>
      </dgm:t>
    </dgm:pt>
    <dgm:pt modelId="{97EF7292-758A-40A6-B865-495C07B6DC9A}">
      <dgm:prSet custT="1"/>
      <dgm:spPr/>
      <dgm:t>
        <a:bodyPr/>
        <a:lstStyle/>
        <a:p>
          <a:r>
            <a:rPr lang="hr-HR" sz="2800" dirty="0"/>
            <a:t>Izgradnja modernih cesta, uvođenje novih oblika prometa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D7749-3F5F-4CBF-9C02-BFAA18413528}" type="parTrans" cxnId="{42C5F0C9-16F6-4113-B067-5D027A16F6B3}">
      <dgm:prSet/>
      <dgm:spPr/>
      <dgm:t>
        <a:bodyPr/>
        <a:lstStyle/>
        <a:p>
          <a:endParaRPr lang="en-US"/>
        </a:p>
      </dgm:t>
    </dgm:pt>
    <dgm:pt modelId="{B2474A37-3FA6-44BD-98D1-E2B2F89EE974}" type="sibTrans" cxnId="{42C5F0C9-16F6-4113-B067-5D027A16F6B3}">
      <dgm:prSet/>
      <dgm:spPr/>
      <dgm:t>
        <a:bodyPr/>
        <a:lstStyle/>
        <a:p>
          <a:endParaRPr lang="en-US"/>
        </a:p>
      </dgm:t>
    </dgm:pt>
    <dgm:pt modelId="{2DD3C7C7-0F45-40AB-BDA6-27687CE6BB65}">
      <dgm:prSet custT="1"/>
      <dgm:spPr/>
      <dgm:t>
        <a:bodyPr/>
        <a:lstStyle/>
        <a:p>
          <a:r>
            <a:rPr lang="hr-HR" sz="2800" dirty="0"/>
            <a:t>Grade se mreže tramvajskih pruga </a:t>
          </a:r>
          <a:endParaRPr lang="en-US" sz="2800" dirty="0"/>
        </a:p>
      </dgm:t>
    </dgm:pt>
    <dgm:pt modelId="{A59EC77A-05DA-4EA2-8AF4-B1A562B57BC3}" type="parTrans" cxnId="{463BEBB7-CEC4-46C6-98F1-9F0FE0E328A7}">
      <dgm:prSet/>
      <dgm:spPr/>
      <dgm:t>
        <a:bodyPr/>
        <a:lstStyle/>
        <a:p>
          <a:endParaRPr lang="en-US"/>
        </a:p>
      </dgm:t>
    </dgm:pt>
    <dgm:pt modelId="{2578C26E-3E7B-4B4F-AFF2-6BA3C2B670B1}" type="sibTrans" cxnId="{463BEBB7-CEC4-46C6-98F1-9F0FE0E328A7}">
      <dgm:prSet/>
      <dgm:spPr/>
      <dgm:t>
        <a:bodyPr/>
        <a:lstStyle/>
        <a:p>
          <a:endParaRPr lang="en-US"/>
        </a:p>
      </dgm:t>
    </dgm:pt>
    <dgm:pt modelId="{9D4A5DC7-74B8-4F2B-80DD-C3DB963A3FFD}">
      <dgm:prSet custT="1"/>
      <dgm:spPr/>
      <dgm:t>
        <a:bodyPr/>
        <a:lstStyle/>
        <a:p>
          <a:r>
            <a:rPr lang="hr-HR" sz="2800" dirty="0"/>
            <a:t>Izgradnja podzemnih željeznica (metro)</a:t>
          </a:r>
          <a:endParaRPr lang="en-US" sz="2800" dirty="0"/>
        </a:p>
      </dgm:t>
    </dgm:pt>
    <dgm:pt modelId="{F35780A2-0924-4D74-8233-707A8F2F4713}" type="parTrans" cxnId="{BA953DC4-F64B-4503-94D7-9782782F9526}">
      <dgm:prSet/>
      <dgm:spPr/>
      <dgm:t>
        <a:bodyPr/>
        <a:lstStyle/>
        <a:p>
          <a:endParaRPr lang="en-US"/>
        </a:p>
      </dgm:t>
    </dgm:pt>
    <dgm:pt modelId="{A026F4ED-394A-40BD-B591-D9E93A51311C}" type="sibTrans" cxnId="{BA953DC4-F64B-4503-94D7-9782782F9526}">
      <dgm:prSet/>
      <dgm:spPr/>
      <dgm:t>
        <a:bodyPr/>
        <a:lstStyle/>
        <a:p>
          <a:endParaRPr lang="en-US"/>
        </a:p>
      </dgm:t>
    </dgm:pt>
    <dgm:pt modelId="{A80E48F3-95F7-42B6-93EF-81AD7826963B}" type="pres">
      <dgm:prSet presAssocID="{FAC4424D-3A59-447D-9E90-4AE7689A5F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C9B1E41-E975-451F-A2D9-4F991A1B50F8}" type="pres">
      <dgm:prSet presAssocID="{69B5ED79-5EAF-4F63-9E2B-D1114C0C5D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22CF29-0331-444F-B5AC-AA56064B701F}" type="pres">
      <dgm:prSet presAssocID="{5DE8C1AC-BD44-4C3E-BD54-87B21CC9D4A2}" presName="spacer" presStyleCnt="0"/>
      <dgm:spPr/>
    </dgm:pt>
    <dgm:pt modelId="{07B3E74A-22F3-4964-9FCB-D6D7B290E5AB}" type="pres">
      <dgm:prSet presAssocID="{97EF7292-758A-40A6-B865-495C07B6DC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A8A32E-23BC-43C7-9087-F38F2AEFD860}" type="pres">
      <dgm:prSet presAssocID="{B2474A37-3FA6-44BD-98D1-E2B2F89EE974}" presName="spacer" presStyleCnt="0"/>
      <dgm:spPr/>
    </dgm:pt>
    <dgm:pt modelId="{B5067DEE-E981-4B7B-9E56-D945D8862C38}" type="pres">
      <dgm:prSet presAssocID="{2DD3C7C7-0F45-40AB-BDA6-27687CE6BB6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C9619D-4705-4F15-B06C-0AE90F90BB5D}" type="pres">
      <dgm:prSet presAssocID="{2578C26E-3E7B-4B4F-AFF2-6BA3C2B670B1}" presName="spacer" presStyleCnt="0"/>
      <dgm:spPr/>
    </dgm:pt>
    <dgm:pt modelId="{FB525E1F-6002-4F3D-B1A1-A5922DD69CB1}" type="pres">
      <dgm:prSet presAssocID="{9D4A5DC7-74B8-4F2B-80DD-C3DB963A3FF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89DD94B-FF20-47C1-8C29-132651DC8C89}" type="presOf" srcId="{97EF7292-758A-40A6-B865-495C07B6DC9A}" destId="{07B3E74A-22F3-4964-9FCB-D6D7B290E5AB}" srcOrd="0" destOrd="0" presId="urn:microsoft.com/office/officeart/2005/8/layout/vList2"/>
    <dgm:cxn modelId="{BA953DC4-F64B-4503-94D7-9782782F9526}" srcId="{FAC4424D-3A59-447D-9E90-4AE7689A5F44}" destId="{9D4A5DC7-74B8-4F2B-80DD-C3DB963A3FFD}" srcOrd="3" destOrd="0" parTransId="{F35780A2-0924-4D74-8233-707A8F2F4713}" sibTransId="{A026F4ED-394A-40BD-B591-D9E93A51311C}"/>
    <dgm:cxn modelId="{B705DA78-5E36-494F-BB84-593055CAF177}" type="presOf" srcId="{69B5ED79-5EAF-4F63-9E2B-D1114C0C5DB6}" destId="{DC9B1E41-E975-451F-A2D9-4F991A1B50F8}" srcOrd="0" destOrd="0" presId="urn:microsoft.com/office/officeart/2005/8/layout/vList2"/>
    <dgm:cxn modelId="{8A0C9D4D-6DA3-4BDA-ADB3-807095B6DC58}" srcId="{FAC4424D-3A59-447D-9E90-4AE7689A5F44}" destId="{69B5ED79-5EAF-4F63-9E2B-D1114C0C5DB6}" srcOrd="0" destOrd="0" parTransId="{B158C516-2253-405E-94A0-0D1D90C2B4F1}" sibTransId="{5DE8C1AC-BD44-4C3E-BD54-87B21CC9D4A2}"/>
    <dgm:cxn modelId="{9C77A08A-D8D0-4A81-85E9-B17365AD8547}" type="presOf" srcId="{9D4A5DC7-74B8-4F2B-80DD-C3DB963A3FFD}" destId="{FB525E1F-6002-4F3D-B1A1-A5922DD69CB1}" srcOrd="0" destOrd="0" presId="urn:microsoft.com/office/officeart/2005/8/layout/vList2"/>
    <dgm:cxn modelId="{42C5F0C9-16F6-4113-B067-5D027A16F6B3}" srcId="{FAC4424D-3A59-447D-9E90-4AE7689A5F44}" destId="{97EF7292-758A-40A6-B865-495C07B6DC9A}" srcOrd="1" destOrd="0" parTransId="{708D7749-3F5F-4CBF-9C02-BFAA18413528}" sibTransId="{B2474A37-3FA6-44BD-98D1-E2B2F89EE974}"/>
    <dgm:cxn modelId="{17D2AEE2-8290-40EF-997D-78901FFE5CEF}" type="presOf" srcId="{FAC4424D-3A59-447D-9E90-4AE7689A5F44}" destId="{A80E48F3-95F7-42B6-93EF-81AD7826963B}" srcOrd="0" destOrd="0" presId="urn:microsoft.com/office/officeart/2005/8/layout/vList2"/>
    <dgm:cxn modelId="{463BEBB7-CEC4-46C6-98F1-9F0FE0E328A7}" srcId="{FAC4424D-3A59-447D-9E90-4AE7689A5F44}" destId="{2DD3C7C7-0F45-40AB-BDA6-27687CE6BB65}" srcOrd="2" destOrd="0" parTransId="{A59EC77A-05DA-4EA2-8AF4-B1A562B57BC3}" sibTransId="{2578C26E-3E7B-4B4F-AFF2-6BA3C2B670B1}"/>
    <dgm:cxn modelId="{8A4E529B-0ECD-476F-8CC0-8E3AD02F5D62}" type="presOf" srcId="{2DD3C7C7-0F45-40AB-BDA6-27687CE6BB65}" destId="{B5067DEE-E981-4B7B-9E56-D945D8862C38}" srcOrd="0" destOrd="0" presId="urn:microsoft.com/office/officeart/2005/8/layout/vList2"/>
    <dgm:cxn modelId="{BBC0F0AE-D30E-4BE4-8F70-848DFC939393}" type="presParOf" srcId="{A80E48F3-95F7-42B6-93EF-81AD7826963B}" destId="{DC9B1E41-E975-451F-A2D9-4F991A1B50F8}" srcOrd="0" destOrd="0" presId="urn:microsoft.com/office/officeart/2005/8/layout/vList2"/>
    <dgm:cxn modelId="{3D08FE1D-043D-4DC7-83F3-2FCA468CE5ED}" type="presParOf" srcId="{A80E48F3-95F7-42B6-93EF-81AD7826963B}" destId="{9022CF29-0331-444F-B5AC-AA56064B701F}" srcOrd="1" destOrd="0" presId="urn:microsoft.com/office/officeart/2005/8/layout/vList2"/>
    <dgm:cxn modelId="{620DFF48-6CC2-490D-BED0-41A34851A665}" type="presParOf" srcId="{A80E48F3-95F7-42B6-93EF-81AD7826963B}" destId="{07B3E74A-22F3-4964-9FCB-D6D7B290E5AB}" srcOrd="2" destOrd="0" presId="urn:microsoft.com/office/officeart/2005/8/layout/vList2"/>
    <dgm:cxn modelId="{5EB2FFB4-763D-44D9-B68D-DD6DB58F9DE8}" type="presParOf" srcId="{A80E48F3-95F7-42B6-93EF-81AD7826963B}" destId="{2DA8A32E-23BC-43C7-9087-F38F2AEFD860}" srcOrd="3" destOrd="0" presId="urn:microsoft.com/office/officeart/2005/8/layout/vList2"/>
    <dgm:cxn modelId="{AC2C1390-DC68-435C-898A-11CE9CC5ECFD}" type="presParOf" srcId="{A80E48F3-95F7-42B6-93EF-81AD7826963B}" destId="{B5067DEE-E981-4B7B-9E56-D945D8862C38}" srcOrd="4" destOrd="0" presId="urn:microsoft.com/office/officeart/2005/8/layout/vList2"/>
    <dgm:cxn modelId="{0E02AE41-B2B6-4B88-96DD-00935E942026}" type="presParOf" srcId="{A80E48F3-95F7-42B6-93EF-81AD7826963B}" destId="{71C9619D-4705-4F15-B06C-0AE90F90BB5D}" srcOrd="5" destOrd="0" presId="urn:microsoft.com/office/officeart/2005/8/layout/vList2"/>
    <dgm:cxn modelId="{FACE614E-2A2C-4607-936A-901B71A33B65}" type="presParOf" srcId="{A80E48F3-95F7-42B6-93EF-81AD7826963B}" destId="{FB525E1F-6002-4F3D-B1A1-A5922DD69C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41274E-12B3-4E53-9183-E88469443B9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BECF0D73-EDD2-44CD-B1E2-6C0F666EF0BE}">
      <dgm:prSet/>
      <dgm:spPr/>
      <dgm:t>
        <a:bodyPr/>
        <a:lstStyle/>
        <a:p>
          <a:r>
            <a:rPr lang="hr-HR" dirty="0"/>
            <a:t>Veliki gradovi – problem napučenosti i manjka prostora</a:t>
          </a:r>
          <a:endParaRPr lang="en-US" dirty="0"/>
        </a:p>
      </dgm:t>
    </dgm:pt>
    <dgm:pt modelId="{D5555F60-320A-4AB8-A620-49FCF0E7D3D2}" type="parTrans" cxnId="{9C2ADEC0-D3E2-4CE6-9999-2D8227FDCB08}">
      <dgm:prSet/>
      <dgm:spPr/>
      <dgm:t>
        <a:bodyPr/>
        <a:lstStyle/>
        <a:p>
          <a:endParaRPr lang="en-US"/>
        </a:p>
      </dgm:t>
    </dgm:pt>
    <dgm:pt modelId="{CBDF6AC8-4B6C-4494-B261-21185300FB7E}" type="sibTrans" cxnId="{9C2ADEC0-D3E2-4CE6-9999-2D8227FDCB08}">
      <dgm:prSet/>
      <dgm:spPr/>
      <dgm:t>
        <a:bodyPr/>
        <a:lstStyle/>
        <a:p>
          <a:endParaRPr lang="en-US"/>
        </a:p>
      </dgm:t>
    </dgm:pt>
    <dgm:pt modelId="{4795FA3B-C20F-4A61-B5C0-315A57391495}">
      <dgm:prSet/>
      <dgm:spPr/>
      <dgm:t>
        <a:bodyPr/>
        <a:lstStyle/>
        <a:p>
          <a:r>
            <a:rPr lang="hr-HR"/>
            <a:t>Masovna izgradnja nebodera – simbol gospodarskog napretka</a:t>
          </a:r>
          <a:endParaRPr lang="en-US"/>
        </a:p>
      </dgm:t>
    </dgm:pt>
    <dgm:pt modelId="{97883D83-40D0-4074-9BCE-00951F534664}" type="parTrans" cxnId="{184D44C0-7400-436E-85B2-A140C57D43AD}">
      <dgm:prSet/>
      <dgm:spPr/>
      <dgm:t>
        <a:bodyPr/>
        <a:lstStyle/>
        <a:p>
          <a:endParaRPr lang="en-US"/>
        </a:p>
      </dgm:t>
    </dgm:pt>
    <dgm:pt modelId="{73CB5D66-25F3-4058-B5C8-0BD0AE309384}" type="sibTrans" cxnId="{184D44C0-7400-436E-85B2-A140C57D43AD}">
      <dgm:prSet/>
      <dgm:spPr/>
      <dgm:t>
        <a:bodyPr/>
        <a:lstStyle/>
        <a:p>
          <a:endParaRPr lang="en-US"/>
        </a:p>
      </dgm:t>
    </dgm:pt>
    <dgm:pt modelId="{3D8AE832-A0E8-4533-B30A-E4A2E873FBA2}" type="pres">
      <dgm:prSet presAssocID="{6341274E-12B3-4E53-9183-E88469443B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2097D2E-AD43-4700-90D2-C4689AA1400B}" type="pres">
      <dgm:prSet presAssocID="{BECF0D73-EDD2-44CD-B1E2-6C0F666EF0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661F94-0220-4ADA-8E3F-C37E6CD92CE1}" type="pres">
      <dgm:prSet presAssocID="{CBDF6AC8-4B6C-4494-B261-21185300FB7E}" presName="spacer" presStyleCnt="0"/>
      <dgm:spPr/>
    </dgm:pt>
    <dgm:pt modelId="{508D3A4B-3EC6-40D3-8446-4A66D80A53EA}" type="pres">
      <dgm:prSet presAssocID="{4795FA3B-C20F-4A61-B5C0-315A5739149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96ADBAE-1CED-45D1-B470-62407035055C}" type="presOf" srcId="{BECF0D73-EDD2-44CD-B1E2-6C0F666EF0BE}" destId="{22097D2E-AD43-4700-90D2-C4689AA1400B}" srcOrd="0" destOrd="0" presId="urn:microsoft.com/office/officeart/2005/8/layout/vList2"/>
    <dgm:cxn modelId="{E7C74070-BAE0-4FFF-8E64-B498EC7CD906}" type="presOf" srcId="{4795FA3B-C20F-4A61-B5C0-315A57391495}" destId="{508D3A4B-3EC6-40D3-8446-4A66D80A53EA}" srcOrd="0" destOrd="0" presId="urn:microsoft.com/office/officeart/2005/8/layout/vList2"/>
    <dgm:cxn modelId="{9C2ADEC0-D3E2-4CE6-9999-2D8227FDCB08}" srcId="{6341274E-12B3-4E53-9183-E88469443B9D}" destId="{BECF0D73-EDD2-44CD-B1E2-6C0F666EF0BE}" srcOrd="0" destOrd="0" parTransId="{D5555F60-320A-4AB8-A620-49FCF0E7D3D2}" sibTransId="{CBDF6AC8-4B6C-4494-B261-21185300FB7E}"/>
    <dgm:cxn modelId="{184D44C0-7400-436E-85B2-A140C57D43AD}" srcId="{6341274E-12B3-4E53-9183-E88469443B9D}" destId="{4795FA3B-C20F-4A61-B5C0-315A57391495}" srcOrd="1" destOrd="0" parTransId="{97883D83-40D0-4074-9BCE-00951F534664}" sibTransId="{73CB5D66-25F3-4058-B5C8-0BD0AE309384}"/>
    <dgm:cxn modelId="{EED4C3EC-4320-44E5-8EAE-AB0DB424A457}" type="presOf" srcId="{6341274E-12B3-4E53-9183-E88469443B9D}" destId="{3D8AE832-A0E8-4533-B30A-E4A2E873FBA2}" srcOrd="0" destOrd="0" presId="urn:microsoft.com/office/officeart/2005/8/layout/vList2"/>
    <dgm:cxn modelId="{0DB57514-07D6-4B1E-A434-26E8190DEEB1}" type="presParOf" srcId="{3D8AE832-A0E8-4533-B30A-E4A2E873FBA2}" destId="{22097D2E-AD43-4700-90D2-C4689AA1400B}" srcOrd="0" destOrd="0" presId="urn:microsoft.com/office/officeart/2005/8/layout/vList2"/>
    <dgm:cxn modelId="{75271E0A-339C-4044-AF41-DDAA3707D9E5}" type="presParOf" srcId="{3D8AE832-A0E8-4533-B30A-E4A2E873FBA2}" destId="{82661F94-0220-4ADA-8E3F-C37E6CD92CE1}" srcOrd="1" destOrd="0" presId="urn:microsoft.com/office/officeart/2005/8/layout/vList2"/>
    <dgm:cxn modelId="{BE07032D-400C-4B89-B8EF-B9DF8F1E9613}" type="presParOf" srcId="{3D8AE832-A0E8-4533-B30A-E4A2E873FBA2}" destId="{508D3A4B-3EC6-40D3-8446-4A66D80A53E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596406-8BBE-44A0-8D1E-50DABB07400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555EA88-6019-426F-9CCC-85688457E260}">
      <dgm:prSet/>
      <dgm:spPr/>
      <dgm:t>
        <a:bodyPr/>
        <a:lstStyle/>
        <a:p>
          <a:pPr algn="just"/>
          <a:r>
            <a:rPr lang="hr-HR" dirty="0"/>
            <a:t>Više ili manje bogato građanstvo XIX. stoljeća – često pogrdno nazivano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buržoazijom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290488-9814-4241-8552-9458A0CD6194}" type="parTrans" cxnId="{9E2A3EA4-D775-4A89-B693-3ED7A0F98F09}">
      <dgm:prSet/>
      <dgm:spPr/>
      <dgm:t>
        <a:bodyPr/>
        <a:lstStyle/>
        <a:p>
          <a:endParaRPr lang="en-US"/>
        </a:p>
      </dgm:t>
    </dgm:pt>
    <dgm:pt modelId="{23154319-B090-41F8-BBE3-74278A928D0D}" type="sibTrans" cxnId="{9E2A3EA4-D775-4A89-B693-3ED7A0F98F09}">
      <dgm:prSet/>
      <dgm:spPr/>
      <dgm:t>
        <a:bodyPr/>
        <a:lstStyle/>
        <a:p>
          <a:endParaRPr lang="en-US"/>
        </a:p>
      </dgm:t>
    </dgm:pt>
    <dgm:pt modelId="{DCF308E1-563E-46C5-9591-ED998F822438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„Buržuji” </a:t>
          </a:r>
          <a:r>
            <a:rPr lang="hr-HR" dirty="0" smtClean="0"/>
            <a:t>– društveni </a:t>
          </a:r>
          <a:r>
            <a:rPr lang="hr-HR" dirty="0"/>
            <a:t>sloj u usponu, načinom života nastojali oponašati društveni sloj u propadanju – plemstvo </a:t>
          </a:r>
          <a:endParaRPr lang="en-US" dirty="0"/>
        </a:p>
      </dgm:t>
    </dgm:pt>
    <dgm:pt modelId="{17C07303-4C1F-4CF8-97CC-4951601ABF69}" type="parTrans" cxnId="{5DB5AAE0-2A24-4DD8-9F63-851B33EC85E0}">
      <dgm:prSet/>
      <dgm:spPr/>
      <dgm:t>
        <a:bodyPr/>
        <a:lstStyle/>
        <a:p>
          <a:endParaRPr lang="en-US"/>
        </a:p>
      </dgm:t>
    </dgm:pt>
    <dgm:pt modelId="{6DADA8AB-C064-4A50-897E-5520576997E2}" type="sibTrans" cxnId="{5DB5AAE0-2A24-4DD8-9F63-851B33EC85E0}">
      <dgm:prSet/>
      <dgm:spPr/>
      <dgm:t>
        <a:bodyPr/>
        <a:lstStyle/>
        <a:p>
          <a:endParaRPr lang="en-US"/>
        </a:p>
      </dgm:t>
    </dgm:pt>
    <dgm:pt modelId="{AFD6F36D-CBDB-4637-9C38-9B24A932345E}">
      <dgm:prSet/>
      <dgm:spPr/>
      <dgm:t>
        <a:bodyPr/>
        <a:lstStyle/>
        <a:p>
          <a:pPr algn="just"/>
          <a:r>
            <a:rPr lang="hr-HR" dirty="0"/>
            <a:t>Plemstvo oponašali stilom odijevanja i ponašanjem</a:t>
          </a:r>
          <a:endParaRPr lang="en-US" dirty="0"/>
        </a:p>
      </dgm:t>
    </dgm:pt>
    <dgm:pt modelId="{43F04E0A-43E9-478D-947E-8C77982C00E6}" type="parTrans" cxnId="{7494D49D-0134-42FC-9AA7-BDC6E7B70B63}">
      <dgm:prSet/>
      <dgm:spPr/>
      <dgm:t>
        <a:bodyPr/>
        <a:lstStyle/>
        <a:p>
          <a:endParaRPr lang="en-US"/>
        </a:p>
      </dgm:t>
    </dgm:pt>
    <dgm:pt modelId="{59AC2BEC-F9F0-46FE-80CA-ABD3145E234B}" type="sibTrans" cxnId="{7494D49D-0134-42FC-9AA7-BDC6E7B70B63}">
      <dgm:prSet/>
      <dgm:spPr/>
      <dgm:t>
        <a:bodyPr/>
        <a:lstStyle/>
        <a:p>
          <a:endParaRPr lang="en-US"/>
        </a:p>
      </dgm:t>
    </dgm:pt>
    <dgm:pt modelId="{04A17D9D-B799-4C6A-8A41-04CCBF8F6237}" type="pres">
      <dgm:prSet presAssocID="{4F596406-8BBE-44A0-8D1E-50DABB0740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114A9C7-DDF3-40F8-BEE7-6B833A80786B}" type="pres">
      <dgm:prSet presAssocID="{9555EA88-6019-426F-9CCC-85688457E2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2D923C-CA17-490C-AF70-07290C903B4A}" type="pres">
      <dgm:prSet presAssocID="{23154319-B090-41F8-BBE3-74278A928D0D}" presName="spacer" presStyleCnt="0"/>
      <dgm:spPr/>
    </dgm:pt>
    <dgm:pt modelId="{ACADBE33-CE75-49FD-964A-31F3478FBEB6}" type="pres">
      <dgm:prSet presAssocID="{DCF308E1-563E-46C5-9591-ED998F82243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44A20F-FCE9-484A-852E-1E7EEE2B5D5D}" type="pres">
      <dgm:prSet presAssocID="{6DADA8AB-C064-4A50-897E-5520576997E2}" presName="spacer" presStyleCnt="0"/>
      <dgm:spPr/>
    </dgm:pt>
    <dgm:pt modelId="{C8C0F1AC-D6D3-4B31-AF18-F27A395B73C0}" type="pres">
      <dgm:prSet presAssocID="{AFD6F36D-CBDB-4637-9C38-9B24A932345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E2A3EA4-D775-4A89-B693-3ED7A0F98F09}" srcId="{4F596406-8BBE-44A0-8D1E-50DABB074001}" destId="{9555EA88-6019-426F-9CCC-85688457E260}" srcOrd="0" destOrd="0" parTransId="{C3290488-9814-4241-8552-9458A0CD6194}" sibTransId="{23154319-B090-41F8-BBE3-74278A928D0D}"/>
    <dgm:cxn modelId="{0C1C8CE4-2FDE-4F65-BA4D-62F9E881D252}" type="presOf" srcId="{4F596406-8BBE-44A0-8D1E-50DABB074001}" destId="{04A17D9D-B799-4C6A-8A41-04CCBF8F6237}" srcOrd="0" destOrd="0" presId="urn:microsoft.com/office/officeart/2005/8/layout/vList2"/>
    <dgm:cxn modelId="{AAC77FAD-3C7D-4DD6-BBA7-AC2927BB9456}" type="presOf" srcId="{AFD6F36D-CBDB-4637-9C38-9B24A932345E}" destId="{C8C0F1AC-D6D3-4B31-AF18-F27A395B73C0}" srcOrd="0" destOrd="0" presId="urn:microsoft.com/office/officeart/2005/8/layout/vList2"/>
    <dgm:cxn modelId="{694FB60E-5F09-4FF2-B2E4-EEEB3D9E42D5}" type="presOf" srcId="{DCF308E1-563E-46C5-9591-ED998F822438}" destId="{ACADBE33-CE75-49FD-964A-31F3478FBEB6}" srcOrd="0" destOrd="0" presId="urn:microsoft.com/office/officeart/2005/8/layout/vList2"/>
    <dgm:cxn modelId="{7494D49D-0134-42FC-9AA7-BDC6E7B70B63}" srcId="{4F596406-8BBE-44A0-8D1E-50DABB074001}" destId="{AFD6F36D-CBDB-4637-9C38-9B24A932345E}" srcOrd="2" destOrd="0" parTransId="{43F04E0A-43E9-478D-947E-8C77982C00E6}" sibTransId="{59AC2BEC-F9F0-46FE-80CA-ABD3145E234B}"/>
    <dgm:cxn modelId="{9240DBB5-8694-44A7-9070-287CBD743B33}" type="presOf" srcId="{9555EA88-6019-426F-9CCC-85688457E260}" destId="{A114A9C7-DDF3-40F8-BEE7-6B833A80786B}" srcOrd="0" destOrd="0" presId="urn:microsoft.com/office/officeart/2005/8/layout/vList2"/>
    <dgm:cxn modelId="{5DB5AAE0-2A24-4DD8-9F63-851B33EC85E0}" srcId="{4F596406-8BBE-44A0-8D1E-50DABB074001}" destId="{DCF308E1-563E-46C5-9591-ED998F822438}" srcOrd="1" destOrd="0" parTransId="{17C07303-4C1F-4CF8-97CC-4951601ABF69}" sibTransId="{6DADA8AB-C064-4A50-897E-5520576997E2}"/>
    <dgm:cxn modelId="{CB0B11C8-5067-469A-A41E-1E2FB72191AD}" type="presParOf" srcId="{04A17D9D-B799-4C6A-8A41-04CCBF8F6237}" destId="{A114A9C7-DDF3-40F8-BEE7-6B833A80786B}" srcOrd="0" destOrd="0" presId="urn:microsoft.com/office/officeart/2005/8/layout/vList2"/>
    <dgm:cxn modelId="{50EC13C8-52D9-4146-B49E-6C648F5510A6}" type="presParOf" srcId="{04A17D9D-B799-4C6A-8A41-04CCBF8F6237}" destId="{302D923C-CA17-490C-AF70-07290C903B4A}" srcOrd="1" destOrd="0" presId="urn:microsoft.com/office/officeart/2005/8/layout/vList2"/>
    <dgm:cxn modelId="{6E8756E3-B126-4E1E-BF81-B1B00B967744}" type="presParOf" srcId="{04A17D9D-B799-4C6A-8A41-04CCBF8F6237}" destId="{ACADBE33-CE75-49FD-964A-31F3478FBEB6}" srcOrd="2" destOrd="0" presId="urn:microsoft.com/office/officeart/2005/8/layout/vList2"/>
    <dgm:cxn modelId="{3EF3CDD2-4C7D-439E-BDD8-E240DF42579E}" type="presParOf" srcId="{04A17D9D-B799-4C6A-8A41-04CCBF8F6237}" destId="{5844A20F-FCE9-484A-852E-1E7EEE2B5D5D}" srcOrd="3" destOrd="0" presId="urn:microsoft.com/office/officeart/2005/8/layout/vList2"/>
    <dgm:cxn modelId="{01E6B269-A057-4777-9998-AA1265D8BB9D}" type="presParOf" srcId="{04A17D9D-B799-4C6A-8A41-04CCBF8F6237}" destId="{C8C0F1AC-D6D3-4B31-AF18-F27A395B73C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C4424D-3A59-447D-9E90-4AE7689A5F4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9B5ED79-5EAF-4F63-9E2B-D1114C0C5DB6}">
      <dgm:prSet/>
      <dgm:spPr/>
      <dgm:t>
        <a:bodyPr/>
        <a:lstStyle/>
        <a:p>
          <a:pPr algn="just"/>
          <a:r>
            <a:rPr lang="hr-HR" dirty="0"/>
            <a:t>U XIX. stoljeću muškarci i žene i dalje imali strogo odvojene društvene uloge</a:t>
          </a:r>
          <a:endParaRPr lang="en-US" dirty="0"/>
        </a:p>
      </dgm:t>
    </dgm:pt>
    <dgm:pt modelId="{B158C516-2253-405E-94A0-0D1D90C2B4F1}" type="parTrans" cxnId="{8A0C9D4D-6DA3-4BDA-ADB3-807095B6DC58}">
      <dgm:prSet/>
      <dgm:spPr/>
      <dgm:t>
        <a:bodyPr/>
        <a:lstStyle/>
        <a:p>
          <a:endParaRPr lang="en-US"/>
        </a:p>
      </dgm:t>
    </dgm:pt>
    <dgm:pt modelId="{5DE8C1AC-BD44-4C3E-BD54-87B21CC9D4A2}" type="sibTrans" cxnId="{8A0C9D4D-6DA3-4BDA-ADB3-807095B6DC58}">
      <dgm:prSet/>
      <dgm:spPr/>
      <dgm:t>
        <a:bodyPr/>
        <a:lstStyle/>
        <a:p>
          <a:endParaRPr lang="en-US"/>
        </a:p>
      </dgm:t>
    </dgm:pt>
    <dgm:pt modelId="{97EF7292-758A-40A6-B865-495C07B6DC9A}">
      <dgm:prSet/>
      <dgm:spPr/>
      <dgm:t>
        <a:bodyPr/>
        <a:lstStyle/>
        <a:p>
          <a:r>
            <a:rPr lang="hr-HR" dirty="0"/>
            <a:t>Ženama je uglavnom bila namijenjena briga o kućanstvu i djeci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D7749-3F5F-4CBF-9C02-BFAA18413528}" type="parTrans" cxnId="{42C5F0C9-16F6-4113-B067-5D027A16F6B3}">
      <dgm:prSet/>
      <dgm:spPr/>
      <dgm:t>
        <a:bodyPr/>
        <a:lstStyle/>
        <a:p>
          <a:endParaRPr lang="en-US"/>
        </a:p>
      </dgm:t>
    </dgm:pt>
    <dgm:pt modelId="{B2474A37-3FA6-44BD-98D1-E2B2F89EE974}" type="sibTrans" cxnId="{42C5F0C9-16F6-4113-B067-5D027A16F6B3}">
      <dgm:prSet/>
      <dgm:spPr/>
      <dgm:t>
        <a:bodyPr/>
        <a:lstStyle/>
        <a:p>
          <a:endParaRPr lang="en-US"/>
        </a:p>
      </dgm:t>
    </dgm:pt>
    <dgm:pt modelId="{2DD3C7C7-0F45-40AB-BDA6-27687CE6BB65}">
      <dgm:prSet/>
      <dgm:spPr/>
      <dgm:t>
        <a:bodyPr/>
        <a:lstStyle/>
        <a:p>
          <a:r>
            <a:rPr lang="hr-HR" dirty="0"/>
            <a:t>Kod najsiromašnijih slojeva – manje razlike</a:t>
          </a:r>
          <a:endParaRPr lang="en-US" dirty="0"/>
        </a:p>
      </dgm:t>
    </dgm:pt>
    <dgm:pt modelId="{A59EC77A-05DA-4EA2-8AF4-B1A562B57BC3}" type="parTrans" cxnId="{463BEBB7-CEC4-46C6-98F1-9F0FE0E328A7}">
      <dgm:prSet/>
      <dgm:spPr/>
      <dgm:t>
        <a:bodyPr/>
        <a:lstStyle/>
        <a:p>
          <a:endParaRPr lang="en-US"/>
        </a:p>
      </dgm:t>
    </dgm:pt>
    <dgm:pt modelId="{2578C26E-3E7B-4B4F-AFF2-6BA3C2B670B1}" type="sibTrans" cxnId="{463BEBB7-CEC4-46C6-98F1-9F0FE0E328A7}">
      <dgm:prSet/>
      <dgm:spPr/>
      <dgm:t>
        <a:bodyPr/>
        <a:lstStyle/>
        <a:p>
          <a:endParaRPr lang="en-US"/>
        </a:p>
      </dgm:t>
    </dgm:pt>
    <dgm:pt modelId="{9D4A5DC7-74B8-4F2B-80DD-C3DB963A3FFD}">
      <dgm:prSet/>
      <dgm:spPr/>
      <dgm:t>
        <a:bodyPr/>
        <a:lstStyle/>
        <a:p>
          <a:pPr algn="just"/>
          <a:r>
            <a:rPr lang="hr-HR" dirty="0"/>
            <a:t>Siromašne žene, da bi prehranile obitelj, bile su prisiljene prihvatiti i najteže poslove</a:t>
          </a:r>
          <a:endParaRPr lang="en-US" dirty="0"/>
        </a:p>
      </dgm:t>
    </dgm:pt>
    <dgm:pt modelId="{F35780A2-0924-4D74-8233-707A8F2F4713}" type="parTrans" cxnId="{BA953DC4-F64B-4503-94D7-9782782F9526}">
      <dgm:prSet/>
      <dgm:spPr/>
      <dgm:t>
        <a:bodyPr/>
        <a:lstStyle/>
        <a:p>
          <a:endParaRPr lang="en-US"/>
        </a:p>
      </dgm:t>
    </dgm:pt>
    <dgm:pt modelId="{A026F4ED-394A-40BD-B591-D9E93A51311C}" type="sibTrans" cxnId="{BA953DC4-F64B-4503-94D7-9782782F9526}">
      <dgm:prSet/>
      <dgm:spPr/>
      <dgm:t>
        <a:bodyPr/>
        <a:lstStyle/>
        <a:p>
          <a:endParaRPr lang="en-US"/>
        </a:p>
      </dgm:t>
    </dgm:pt>
    <dgm:pt modelId="{A80E48F3-95F7-42B6-93EF-81AD7826963B}" type="pres">
      <dgm:prSet presAssocID="{FAC4424D-3A59-447D-9E90-4AE7689A5F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C9B1E41-E975-451F-A2D9-4F991A1B50F8}" type="pres">
      <dgm:prSet presAssocID="{69B5ED79-5EAF-4F63-9E2B-D1114C0C5D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22CF29-0331-444F-B5AC-AA56064B701F}" type="pres">
      <dgm:prSet presAssocID="{5DE8C1AC-BD44-4C3E-BD54-87B21CC9D4A2}" presName="spacer" presStyleCnt="0"/>
      <dgm:spPr/>
    </dgm:pt>
    <dgm:pt modelId="{07B3E74A-22F3-4964-9FCB-D6D7B290E5AB}" type="pres">
      <dgm:prSet presAssocID="{97EF7292-758A-40A6-B865-495C07B6DC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A8A32E-23BC-43C7-9087-F38F2AEFD860}" type="pres">
      <dgm:prSet presAssocID="{B2474A37-3FA6-44BD-98D1-E2B2F89EE974}" presName="spacer" presStyleCnt="0"/>
      <dgm:spPr/>
    </dgm:pt>
    <dgm:pt modelId="{B5067DEE-E981-4B7B-9E56-D945D8862C38}" type="pres">
      <dgm:prSet presAssocID="{2DD3C7C7-0F45-40AB-BDA6-27687CE6BB6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C9619D-4705-4F15-B06C-0AE90F90BB5D}" type="pres">
      <dgm:prSet presAssocID="{2578C26E-3E7B-4B4F-AFF2-6BA3C2B670B1}" presName="spacer" presStyleCnt="0"/>
      <dgm:spPr/>
    </dgm:pt>
    <dgm:pt modelId="{FB525E1F-6002-4F3D-B1A1-A5922DD69CB1}" type="pres">
      <dgm:prSet presAssocID="{9D4A5DC7-74B8-4F2B-80DD-C3DB963A3FF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89DD94B-FF20-47C1-8C29-132651DC8C89}" type="presOf" srcId="{97EF7292-758A-40A6-B865-495C07B6DC9A}" destId="{07B3E74A-22F3-4964-9FCB-D6D7B290E5AB}" srcOrd="0" destOrd="0" presId="urn:microsoft.com/office/officeart/2005/8/layout/vList2"/>
    <dgm:cxn modelId="{BA953DC4-F64B-4503-94D7-9782782F9526}" srcId="{FAC4424D-3A59-447D-9E90-4AE7689A5F44}" destId="{9D4A5DC7-74B8-4F2B-80DD-C3DB963A3FFD}" srcOrd="3" destOrd="0" parTransId="{F35780A2-0924-4D74-8233-707A8F2F4713}" sibTransId="{A026F4ED-394A-40BD-B591-D9E93A51311C}"/>
    <dgm:cxn modelId="{B705DA78-5E36-494F-BB84-593055CAF177}" type="presOf" srcId="{69B5ED79-5EAF-4F63-9E2B-D1114C0C5DB6}" destId="{DC9B1E41-E975-451F-A2D9-4F991A1B50F8}" srcOrd="0" destOrd="0" presId="urn:microsoft.com/office/officeart/2005/8/layout/vList2"/>
    <dgm:cxn modelId="{8A0C9D4D-6DA3-4BDA-ADB3-807095B6DC58}" srcId="{FAC4424D-3A59-447D-9E90-4AE7689A5F44}" destId="{69B5ED79-5EAF-4F63-9E2B-D1114C0C5DB6}" srcOrd="0" destOrd="0" parTransId="{B158C516-2253-405E-94A0-0D1D90C2B4F1}" sibTransId="{5DE8C1AC-BD44-4C3E-BD54-87B21CC9D4A2}"/>
    <dgm:cxn modelId="{9C77A08A-D8D0-4A81-85E9-B17365AD8547}" type="presOf" srcId="{9D4A5DC7-74B8-4F2B-80DD-C3DB963A3FFD}" destId="{FB525E1F-6002-4F3D-B1A1-A5922DD69CB1}" srcOrd="0" destOrd="0" presId="urn:microsoft.com/office/officeart/2005/8/layout/vList2"/>
    <dgm:cxn modelId="{42C5F0C9-16F6-4113-B067-5D027A16F6B3}" srcId="{FAC4424D-3A59-447D-9E90-4AE7689A5F44}" destId="{97EF7292-758A-40A6-B865-495C07B6DC9A}" srcOrd="1" destOrd="0" parTransId="{708D7749-3F5F-4CBF-9C02-BFAA18413528}" sibTransId="{B2474A37-3FA6-44BD-98D1-E2B2F89EE974}"/>
    <dgm:cxn modelId="{17D2AEE2-8290-40EF-997D-78901FFE5CEF}" type="presOf" srcId="{FAC4424D-3A59-447D-9E90-4AE7689A5F44}" destId="{A80E48F3-95F7-42B6-93EF-81AD7826963B}" srcOrd="0" destOrd="0" presId="urn:microsoft.com/office/officeart/2005/8/layout/vList2"/>
    <dgm:cxn modelId="{463BEBB7-CEC4-46C6-98F1-9F0FE0E328A7}" srcId="{FAC4424D-3A59-447D-9E90-4AE7689A5F44}" destId="{2DD3C7C7-0F45-40AB-BDA6-27687CE6BB65}" srcOrd="2" destOrd="0" parTransId="{A59EC77A-05DA-4EA2-8AF4-B1A562B57BC3}" sibTransId="{2578C26E-3E7B-4B4F-AFF2-6BA3C2B670B1}"/>
    <dgm:cxn modelId="{8A4E529B-0ECD-476F-8CC0-8E3AD02F5D62}" type="presOf" srcId="{2DD3C7C7-0F45-40AB-BDA6-27687CE6BB65}" destId="{B5067DEE-E981-4B7B-9E56-D945D8862C38}" srcOrd="0" destOrd="0" presId="urn:microsoft.com/office/officeart/2005/8/layout/vList2"/>
    <dgm:cxn modelId="{BBC0F0AE-D30E-4BE4-8F70-848DFC939393}" type="presParOf" srcId="{A80E48F3-95F7-42B6-93EF-81AD7826963B}" destId="{DC9B1E41-E975-451F-A2D9-4F991A1B50F8}" srcOrd="0" destOrd="0" presId="urn:microsoft.com/office/officeart/2005/8/layout/vList2"/>
    <dgm:cxn modelId="{3D08FE1D-043D-4DC7-83F3-2FCA468CE5ED}" type="presParOf" srcId="{A80E48F3-95F7-42B6-93EF-81AD7826963B}" destId="{9022CF29-0331-444F-B5AC-AA56064B701F}" srcOrd="1" destOrd="0" presId="urn:microsoft.com/office/officeart/2005/8/layout/vList2"/>
    <dgm:cxn modelId="{620DFF48-6CC2-490D-BED0-41A34851A665}" type="presParOf" srcId="{A80E48F3-95F7-42B6-93EF-81AD7826963B}" destId="{07B3E74A-22F3-4964-9FCB-D6D7B290E5AB}" srcOrd="2" destOrd="0" presId="urn:microsoft.com/office/officeart/2005/8/layout/vList2"/>
    <dgm:cxn modelId="{5EB2FFB4-763D-44D9-B68D-DD6DB58F9DE8}" type="presParOf" srcId="{A80E48F3-95F7-42B6-93EF-81AD7826963B}" destId="{2DA8A32E-23BC-43C7-9087-F38F2AEFD860}" srcOrd="3" destOrd="0" presId="urn:microsoft.com/office/officeart/2005/8/layout/vList2"/>
    <dgm:cxn modelId="{AC2C1390-DC68-435C-898A-11CE9CC5ECFD}" type="presParOf" srcId="{A80E48F3-95F7-42B6-93EF-81AD7826963B}" destId="{B5067DEE-E981-4B7B-9E56-D945D8862C38}" srcOrd="4" destOrd="0" presId="urn:microsoft.com/office/officeart/2005/8/layout/vList2"/>
    <dgm:cxn modelId="{0E02AE41-B2B6-4B88-96DD-00935E942026}" type="presParOf" srcId="{A80E48F3-95F7-42B6-93EF-81AD7826963B}" destId="{71C9619D-4705-4F15-B06C-0AE90F90BB5D}" srcOrd="5" destOrd="0" presId="urn:microsoft.com/office/officeart/2005/8/layout/vList2"/>
    <dgm:cxn modelId="{FACE614E-2A2C-4607-936A-901B71A33B65}" type="presParOf" srcId="{A80E48F3-95F7-42B6-93EF-81AD7826963B}" destId="{FB525E1F-6002-4F3D-B1A1-A5922DD69C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468E9A-9C6E-4AD7-B3CC-3A4C281579A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CFE852F-ED08-4829-AE92-9EBF9B2D103A}">
      <dgm:prSet/>
      <dgm:spPr/>
      <dgm:t>
        <a:bodyPr/>
        <a:lstStyle/>
        <a:p>
          <a:r>
            <a:rPr lang="hr-HR" dirty="0"/>
            <a:t>Žene i dalje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nisu imale pravo glasa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23CD96-9D88-4FC7-8C15-50AB6D8477EE}" type="parTrans" cxnId="{7341E08D-A405-4EB5-A727-AF9B6546B6C5}">
      <dgm:prSet/>
      <dgm:spPr/>
      <dgm:t>
        <a:bodyPr/>
        <a:lstStyle/>
        <a:p>
          <a:endParaRPr lang="en-US"/>
        </a:p>
      </dgm:t>
    </dgm:pt>
    <dgm:pt modelId="{97E444D3-D5B4-479C-89BE-638DF03F6DAD}" type="sibTrans" cxnId="{7341E08D-A405-4EB5-A727-AF9B6546B6C5}">
      <dgm:prSet/>
      <dgm:spPr/>
      <dgm:t>
        <a:bodyPr/>
        <a:lstStyle/>
        <a:p>
          <a:endParaRPr lang="en-US"/>
        </a:p>
      </dgm:t>
    </dgm:pt>
    <dgm:pt modelId="{9B8D0A16-C83E-4FED-BB89-5D8027BEBFBF}">
      <dgm:prSet/>
      <dgm:spPr/>
      <dgm:t>
        <a:bodyPr/>
        <a:lstStyle/>
        <a:p>
          <a:r>
            <a:rPr lang="pl-PL" dirty="0"/>
            <a:t>Podcijenjene u odnosu prema muškarcima (često i zakonski</a:t>
          </a:r>
          <a:r>
            <a:rPr lang="hr-HR" dirty="0"/>
            <a:t>)</a:t>
          </a:r>
          <a:endParaRPr lang="en-US" dirty="0"/>
        </a:p>
      </dgm:t>
    </dgm:pt>
    <dgm:pt modelId="{F461CB78-3CEE-4502-A3EB-3FA33783559E}" type="parTrans" cxnId="{373C189F-E9BF-4B5B-A747-235B9578FB95}">
      <dgm:prSet/>
      <dgm:spPr/>
      <dgm:t>
        <a:bodyPr/>
        <a:lstStyle/>
        <a:p>
          <a:endParaRPr lang="en-US"/>
        </a:p>
      </dgm:t>
    </dgm:pt>
    <dgm:pt modelId="{3930151F-1BE2-4F9A-8834-B29D245A1000}" type="sibTrans" cxnId="{373C189F-E9BF-4B5B-A747-235B9578FB95}">
      <dgm:prSet/>
      <dgm:spPr/>
      <dgm:t>
        <a:bodyPr/>
        <a:lstStyle/>
        <a:p>
          <a:endParaRPr lang="en-US"/>
        </a:p>
      </dgm:t>
    </dgm:pt>
    <dgm:pt modelId="{10C94566-F34A-401B-B270-D90BFBFFCD8D}">
      <dgm:prSet/>
      <dgm:spPr/>
      <dgm:t>
        <a:bodyPr/>
        <a:lstStyle/>
        <a:p>
          <a:r>
            <a:rPr lang="hr-HR" dirty="0"/>
            <a:t>U većini država zakon ih tretira kao vlasništvo njihovih muževa)</a:t>
          </a:r>
          <a:endParaRPr lang="en-US" dirty="0"/>
        </a:p>
      </dgm:t>
    </dgm:pt>
    <dgm:pt modelId="{9A9217AB-1BFA-414B-B5B1-89F79D033E7E}" type="parTrans" cxnId="{8695BA1F-D8D7-4063-B2B4-EA7E4EF0C431}">
      <dgm:prSet/>
      <dgm:spPr/>
      <dgm:t>
        <a:bodyPr/>
        <a:lstStyle/>
        <a:p>
          <a:endParaRPr lang="hr-HR"/>
        </a:p>
      </dgm:t>
    </dgm:pt>
    <dgm:pt modelId="{A6A82BEF-CB38-4E99-9428-0B50BB380971}" type="sibTrans" cxnId="{8695BA1F-D8D7-4063-B2B4-EA7E4EF0C431}">
      <dgm:prSet/>
      <dgm:spPr/>
      <dgm:t>
        <a:bodyPr/>
        <a:lstStyle/>
        <a:p>
          <a:endParaRPr lang="hr-HR"/>
        </a:p>
      </dgm:t>
    </dgm:pt>
    <dgm:pt modelId="{5DD52035-9814-4215-8B7B-2113D123BDD5}" type="pres">
      <dgm:prSet presAssocID="{C2468E9A-9C6E-4AD7-B3CC-3A4C28157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3863B4D-36DC-47D2-9295-1A5AE3E4C49F}" type="pres">
      <dgm:prSet presAssocID="{8CFE852F-ED08-4829-AE92-9EBF9B2D10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D47183-8FC4-49C1-905C-3B595F9838C4}" type="pres">
      <dgm:prSet presAssocID="{97E444D3-D5B4-479C-89BE-638DF03F6DAD}" presName="spacer" presStyleCnt="0"/>
      <dgm:spPr/>
    </dgm:pt>
    <dgm:pt modelId="{E4A3CB9C-2E3D-4B3A-A712-E13CD0375D2E}" type="pres">
      <dgm:prSet presAssocID="{9B8D0A16-C83E-4FED-BB89-5D8027BEBFB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DBA8EB-D036-4ED0-B048-B513BA54977B}" type="pres">
      <dgm:prSet presAssocID="{3930151F-1BE2-4F9A-8834-B29D245A1000}" presName="spacer" presStyleCnt="0"/>
      <dgm:spPr/>
    </dgm:pt>
    <dgm:pt modelId="{270ABA94-6DA7-461A-B281-DEFA523AA682}" type="pres">
      <dgm:prSet presAssocID="{10C94566-F34A-401B-B270-D90BFBFFCD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6B3D8FA-3308-4656-B186-50959CB01ABB}" type="presOf" srcId="{8CFE852F-ED08-4829-AE92-9EBF9B2D103A}" destId="{33863B4D-36DC-47D2-9295-1A5AE3E4C49F}" srcOrd="0" destOrd="0" presId="urn:microsoft.com/office/officeart/2005/8/layout/vList2"/>
    <dgm:cxn modelId="{373C189F-E9BF-4B5B-A747-235B9578FB95}" srcId="{C2468E9A-9C6E-4AD7-B3CC-3A4C281579A2}" destId="{9B8D0A16-C83E-4FED-BB89-5D8027BEBFBF}" srcOrd="1" destOrd="0" parTransId="{F461CB78-3CEE-4502-A3EB-3FA33783559E}" sibTransId="{3930151F-1BE2-4F9A-8834-B29D245A1000}"/>
    <dgm:cxn modelId="{9A01A08E-AC39-41A3-A7BA-9685D97FEE2E}" type="presOf" srcId="{9B8D0A16-C83E-4FED-BB89-5D8027BEBFBF}" destId="{E4A3CB9C-2E3D-4B3A-A712-E13CD0375D2E}" srcOrd="0" destOrd="0" presId="urn:microsoft.com/office/officeart/2005/8/layout/vList2"/>
    <dgm:cxn modelId="{8695BA1F-D8D7-4063-B2B4-EA7E4EF0C431}" srcId="{C2468E9A-9C6E-4AD7-B3CC-3A4C281579A2}" destId="{10C94566-F34A-401B-B270-D90BFBFFCD8D}" srcOrd="2" destOrd="0" parTransId="{9A9217AB-1BFA-414B-B5B1-89F79D033E7E}" sibTransId="{A6A82BEF-CB38-4E99-9428-0B50BB380971}"/>
    <dgm:cxn modelId="{3104EB5A-D718-4D0F-9A58-01A8B76E6AEE}" type="presOf" srcId="{C2468E9A-9C6E-4AD7-B3CC-3A4C281579A2}" destId="{5DD52035-9814-4215-8B7B-2113D123BDD5}" srcOrd="0" destOrd="0" presId="urn:microsoft.com/office/officeart/2005/8/layout/vList2"/>
    <dgm:cxn modelId="{7341E08D-A405-4EB5-A727-AF9B6546B6C5}" srcId="{C2468E9A-9C6E-4AD7-B3CC-3A4C281579A2}" destId="{8CFE852F-ED08-4829-AE92-9EBF9B2D103A}" srcOrd="0" destOrd="0" parTransId="{5D23CD96-9D88-4FC7-8C15-50AB6D8477EE}" sibTransId="{97E444D3-D5B4-479C-89BE-638DF03F6DAD}"/>
    <dgm:cxn modelId="{AB0D396A-5DDD-468C-915E-39C7FFFD799E}" type="presOf" srcId="{10C94566-F34A-401B-B270-D90BFBFFCD8D}" destId="{270ABA94-6DA7-461A-B281-DEFA523AA682}" srcOrd="0" destOrd="0" presId="urn:microsoft.com/office/officeart/2005/8/layout/vList2"/>
    <dgm:cxn modelId="{0E09C7E4-3630-4B8B-A3CF-A73C1530592B}" type="presParOf" srcId="{5DD52035-9814-4215-8B7B-2113D123BDD5}" destId="{33863B4D-36DC-47D2-9295-1A5AE3E4C49F}" srcOrd="0" destOrd="0" presId="urn:microsoft.com/office/officeart/2005/8/layout/vList2"/>
    <dgm:cxn modelId="{BFF7C197-52B8-474C-9808-CDD76E010E3C}" type="presParOf" srcId="{5DD52035-9814-4215-8B7B-2113D123BDD5}" destId="{D0D47183-8FC4-49C1-905C-3B595F9838C4}" srcOrd="1" destOrd="0" presId="urn:microsoft.com/office/officeart/2005/8/layout/vList2"/>
    <dgm:cxn modelId="{3FFD5033-08C0-439A-9387-1B2C2F05DAB2}" type="presParOf" srcId="{5DD52035-9814-4215-8B7B-2113D123BDD5}" destId="{E4A3CB9C-2E3D-4B3A-A712-E13CD0375D2E}" srcOrd="2" destOrd="0" presId="urn:microsoft.com/office/officeart/2005/8/layout/vList2"/>
    <dgm:cxn modelId="{010EBF82-7B8E-4F3D-B30D-AB6514BC006A}" type="presParOf" srcId="{5DD52035-9814-4215-8B7B-2113D123BDD5}" destId="{1BDBA8EB-D036-4ED0-B048-B513BA54977B}" srcOrd="3" destOrd="0" presId="urn:microsoft.com/office/officeart/2005/8/layout/vList2"/>
    <dgm:cxn modelId="{9EF0A597-D905-485C-8B9F-ABF3BAF8F55D}" type="presParOf" srcId="{5DD52035-9814-4215-8B7B-2113D123BDD5}" destId="{270ABA94-6DA7-461A-B281-DEFA523AA6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B78D96-14D4-4121-8537-31AE9316083D}">
      <dsp:nvSpPr>
        <dsp:cNvPr id="0" name=""/>
        <dsp:cNvSpPr/>
      </dsp:nvSpPr>
      <dsp:spPr>
        <a:xfrm>
          <a:off x="0" y="55628"/>
          <a:ext cx="10515600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Druga polovica XIX. stoljeća – veliki gospodarski i društveni napredak Europe i Sjeverne Amerike</a:t>
          </a:r>
          <a:endParaRPr lang="en-US" sz="2600" kern="1200" dirty="0"/>
        </a:p>
      </dsp:txBody>
      <dsp:txXfrm>
        <a:off x="0" y="55628"/>
        <a:ext cx="10515600" cy="1003860"/>
      </dsp:txXfrm>
    </dsp:sp>
    <dsp:sp modelId="{C929C91D-0E4D-4A41-B04C-FD0B0785165A}">
      <dsp:nvSpPr>
        <dsp:cNvPr id="0" name=""/>
        <dsp:cNvSpPr/>
      </dsp:nvSpPr>
      <dsp:spPr>
        <a:xfrm>
          <a:off x="0" y="1134369"/>
          <a:ext cx="10515600" cy="10038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Sirovine i proizvodi iz kolonija u Africi i Aziji</a:t>
          </a:r>
          <a:endParaRPr lang="en-US" sz="2600" kern="1200" dirty="0"/>
        </a:p>
      </dsp:txBody>
      <dsp:txXfrm>
        <a:off x="0" y="1134369"/>
        <a:ext cx="10515600" cy="1003860"/>
      </dsp:txXfrm>
    </dsp:sp>
    <dsp:sp modelId="{B61356D6-EC0B-4912-8A06-23BD82FFC158}">
      <dsp:nvSpPr>
        <dsp:cNvPr id="0" name=""/>
        <dsp:cNvSpPr/>
      </dsp:nvSpPr>
      <dsp:spPr>
        <a:xfrm>
          <a:off x="0" y="2213109"/>
          <a:ext cx="10515600" cy="10038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Industrijalizacija – smanjuje se broj seljaka – jača sloj radništva i građanstva</a:t>
          </a:r>
        </a:p>
      </dsp:txBody>
      <dsp:txXfrm>
        <a:off x="0" y="2213109"/>
        <a:ext cx="10515600" cy="1003860"/>
      </dsp:txXfrm>
    </dsp:sp>
    <dsp:sp modelId="{1BDA2B0B-F28B-44FB-BE7B-48CBB6EE6D1B}">
      <dsp:nvSpPr>
        <dsp:cNvPr id="0" name=""/>
        <dsp:cNvSpPr/>
      </dsp:nvSpPr>
      <dsp:spPr>
        <a:xfrm>
          <a:off x="0" y="3291849"/>
          <a:ext cx="10515600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Iseljavanje u Novi svijet 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291849"/>
        <a:ext cx="10515600" cy="10038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9B1E41-E975-451F-A2D9-4F991A1B50F8}">
      <dsp:nvSpPr>
        <dsp:cNvPr id="0" name=""/>
        <dsp:cNvSpPr/>
      </dsp:nvSpPr>
      <dsp:spPr>
        <a:xfrm>
          <a:off x="0" y="137169"/>
          <a:ext cx="10515600" cy="9652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Veća prekomorska iseljavanja iz Hrvatske počela oko </a:t>
          </a:r>
          <a:r>
            <a:rPr lang="hr-H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1880. godine </a:t>
          </a:r>
          <a:r>
            <a:rPr lang="hr-HR" sz="2500" kern="1200" dirty="0"/>
            <a:t>najvećim dijelom iz Dalmacije (uzroci gospodarski – bolest vinove loze)</a:t>
          </a:r>
          <a:endParaRPr lang="en-US" sz="2500" kern="1200" dirty="0"/>
        </a:p>
      </dsp:txBody>
      <dsp:txXfrm>
        <a:off x="0" y="137169"/>
        <a:ext cx="10515600" cy="965250"/>
      </dsp:txXfrm>
    </dsp:sp>
    <dsp:sp modelId="{07B3E74A-22F3-4964-9FCB-D6D7B290E5AB}">
      <dsp:nvSpPr>
        <dsp:cNvPr id="0" name=""/>
        <dsp:cNvSpPr/>
      </dsp:nvSpPr>
      <dsp:spPr>
        <a:xfrm>
          <a:off x="0" y="1174419"/>
          <a:ext cx="10515600" cy="96525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Najviše iselilo u </a:t>
          </a:r>
          <a:r>
            <a:rPr lang="hr-H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Sjedinjene Američke Države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74419"/>
        <a:ext cx="10515600" cy="965250"/>
      </dsp:txXfrm>
    </dsp:sp>
    <dsp:sp modelId="{B5067DEE-E981-4B7B-9E56-D945D8862C38}">
      <dsp:nvSpPr>
        <dsp:cNvPr id="0" name=""/>
        <dsp:cNvSpPr/>
      </dsp:nvSpPr>
      <dsp:spPr>
        <a:xfrm>
          <a:off x="0" y="2211669"/>
          <a:ext cx="10515600" cy="96525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Dio iseljenika odabrao područja klimatski slična Hrvatskoj (primorski dio: Kalifornija i Louisiana) </a:t>
          </a:r>
          <a:endParaRPr lang="en-US" sz="2500" kern="1200" dirty="0"/>
        </a:p>
      </dsp:txBody>
      <dsp:txXfrm>
        <a:off x="0" y="2211669"/>
        <a:ext cx="10515600" cy="965250"/>
      </dsp:txXfrm>
    </dsp:sp>
    <dsp:sp modelId="{FB525E1F-6002-4F3D-B1A1-A5922DD69CB1}">
      <dsp:nvSpPr>
        <dsp:cNvPr id="0" name=""/>
        <dsp:cNvSpPr/>
      </dsp:nvSpPr>
      <dsp:spPr>
        <a:xfrm>
          <a:off x="0" y="3248919"/>
          <a:ext cx="10515600" cy="96525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Iseljavanja i u velika industrijska središta: Pittsburgh, Chicago i Detroit</a:t>
          </a:r>
          <a:endParaRPr lang="en-US" sz="2500" kern="1200"/>
        </a:p>
      </dsp:txBody>
      <dsp:txXfrm>
        <a:off x="0" y="3248919"/>
        <a:ext cx="10515600" cy="9652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9B1E41-E975-451F-A2D9-4F991A1B50F8}">
      <dsp:nvSpPr>
        <dsp:cNvPr id="0" name=""/>
        <dsp:cNvSpPr/>
      </dsp:nvSpPr>
      <dsp:spPr>
        <a:xfrm>
          <a:off x="0" y="667361"/>
          <a:ext cx="11084511" cy="8745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Osnivanje mnogobrojnih hrvatskih udruga</a:t>
          </a:r>
          <a:endParaRPr lang="en-US" sz="2300" kern="1200" dirty="0"/>
        </a:p>
      </dsp:txBody>
      <dsp:txXfrm>
        <a:off x="0" y="667361"/>
        <a:ext cx="11084511" cy="874575"/>
      </dsp:txXfrm>
    </dsp:sp>
    <dsp:sp modelId="{07B3E74A-22F3-4964-9FCB-D6D7B290E5AB}">
      <dsp:nvSpPr>
        <dsp:cNvPr id="0" name=""/>
        <dsp:cNvSpPr/>
      </dsp:nvSpPr>
      <dsp:spPr>
        <a:xfrm>
          <a:off x="0" y="1608177"/>
          <a:ext cx="11084511" cy="8745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Slavonsko-ilirska dobrotvorna zajednica </a:t>
          </a:r>
          <a:r>
            <a:rPr lang="hr-HR" sz="2300" kern="1200" dirty="0"/>
            <a:t>(</a:t>
          </a:r>
          <a:r>
            <a:rPr lang="hr-HR" sz="2300" i="1" kern="1200" dirty="0" err="1"/>
            <a:t>Slavonian-Illyrian</a:t>
          </a:r>
          <a:r>
            <a:rPr lang="hr-HR" sz="2300" i="1" kern="1200" dirty="0"/>
            <a:t> Mutual </a:t>
          </a:r>
          <a:r>
            <a:rPr lang="hr-HR" sz="2300" i="1" kern="1200" dirty="0" err="1"/>
            <a:t>Charitable</a:t>
          </a:r>
          <a:r>
            <a:rPr lang="hr-HR" sz="2300" i="1" kern="1200" dirty="0"/>
            <a:t> </a:t>
          </a:r>
          <a:r>
            <a:rPr lang="hr-HR" sz="2300" i="1" kern="1200" dirty="0" err="1"/>
            <a:t>Society</a:t>
          </a:r>
          <a:r>
            <a:rPr lang="hr-HR" sz="2300" kern="1200" dirty="0"/>
            <a:t>) utemeljena u San Franciscu 1857. godine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608177"/>
        <a:ext cx="11084511" cy="874575"/>
      </dsp:txXfrm>
    </dsp:sp>
    <dsp:sp modelId="{B5067DEE-E981-4B7B-9E56-D945D8862C38}">
      <dsp:nvSpPr>
        <dsp:cNvPr id="0" name=""/>
        <dsp:cNvSpPr/>
      </dsp:nvSpPr>
      <dsp:spPr>
        <a:xfrm>
          <a:off x="0" y="2548992"/>
          <a:ext cx="11084511" cy="8745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Hrvatska bratska zajednica </a:t>
          </a:r>
          <a:r>
            <a:rPr lang="hr-HR" sz="2300" kern="1200" dirty="0"/>
            <a:t>(</a:t>
          </a:r>
          <a:r>
            <a:rPr lang="hr-HR" sz="2300" i="1" kern="1200" dirty="0"/>
            <a:t>Croatian </a:t>
          </a:r>
          <a:r>
            <a:rPr lang="hr-HR" sz="2300" i="1" kern="1200" dirty="0" err="1"/>
            <a:t>Fraternal</a:t>
          </a:r>
          <a:r>
            <a:rPr lang="hr-HR" sz="2300" i="1" kern="1200" dirty="0"/>
            <a:t> Union</a:t>
          </a:r>
          <a:r>
            <a:rPr lang="hr-HR" sz="2300" kern="1200" dirty="0"/>
            <a:t>) utemeljena u 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Pittsburghu 1894. godine</a:t>
          </a:r>
          <a:r>
            <a:rPr lang="hr-HR" sz="2300" kern="1200" dirty="0"/>
            <a:t> </a:t>
          </a:r>
          <a:r>
            <a:rPr lang="hr-HR" sz="2300" kern="1200" dirty="0" smtClean="0"/>
            <a:t>– danas </a:t>
          </a:r>
          <a:r>
            <a:rPr lang="hr-HR" sz="2300" kern="1200" dirty="0"/>
            <a:t>najveća i najpoznatija hrvatska organizacija u SAD-u</a:t>
          </a:r>
          <a:endParaRPr lang="en-US" sz="2300" kern="1200" dirty="0"/>
        </a:p>
      </dsp:txBody>
      <dsp:txXfrm>
        <a:off x="0" y="2548992"/>
        <a:ext cx="11084511" cy="874575"/>
      </dsp:txXfrm>
    </dsp:sp>
    <dsp:sp modelId="{FB525E1F-6002-4F3D-B1A1-A5922DD69CB1}">
      <dsp:nvSpPr>
        <dsp:cNvPr id="0" name=""/>
        <dsp:cNvSpPr/>
      </dsp:nvSpPr>
      <dsp:spPr>
        <a:xfrm>
          <a:off x="0" y="3489807"/>
          <a:ext cx="11084511" cy="8745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Očuvanje nacionalne svijesti i identiteta</a:t>
          </a:r>
          <a:endParaRPr lang="en-US" sz="2300" kern="1200" dirty="0"/>
        </a:p>
      </dsp:txBody>
      <dsp:txXfrm>
        <a:off x="0" y="3489807"/>
        <a:ext cx="11084511" cy="8745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9B1E41-E975-451F-A2D9-4F991A1B50F8}">
      <dsp:nvSpPr>
        <dsp:cNvPr id="0" name=""/>
        <dsp:cNvSpPr/>
      </dsp:nvSpPr>
      <dsp:spPr>
        <a:xfrm>
          <a:off x="0" y="39911"/>
          <a:ext cx="10687050" cy="8798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Ubrzani rast gradova u industrijski razvijenim državama</a:t>
          </a:r>
          <a:endParaRPr lang="en-US" sz="2800" kern="1200" dirty="0"/>
        </a:p>
      </dsp:txBody>
      <dsp:txXfrm>
        <a:off x="0" y="39911"/>
        <a:ext cx="10687050" cy="879840"/>
      </dsp:txXfrm>
    </dsp:sp>
    <dsp:sp modelId="{07B3E74A-22F3-4964-9FCB-D6D7B290E5AB}">
      <dsp:nvSpPr>
        <dsp:cNvPr id="0" name=""/>
        <dsp:cNvSpPr/>
      </dsp:nvSpPr>
      <dsp:spPr>
        <a:xfrm>
          <a:off x="0" y="1055111"/>
          <a:ext cx="10687050" cy="87984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Izgradnja modernih cesta, uvođenje novih oblika prometa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55111"/>
        <a:ext cx="10687050" cy="879840"/>
      </dsp:txXfrm>
    </dsp:sp>
    <dsp:sp modelId="{B5067DEE-E981-4B7B-9E56-D945D8862C38}">
      <dsp:nvSpPr>
        <dsp:cNvPr id="0" name=""/>
        <dsp:cNvSpPr/>
      </dsp:nvSpPr>
      <dsp:spPr>
        <a:xfrm>
          <a:off x="0" y="2070311"/>
          <a:ext cx="10687050" cy="87984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Grade se mreže tramvajskih pruga </a:t>
          </a:r>
          <a:endParaRPr lang="en-US" sz="2800" kern="1200" dirty="0"/>
        </a:p>
      </dsp:txBody>
      <dsp:txXfrm>
        <a:off x="0" y="2070311"/>
        <a:ext cx="10687050" cy="879840"/>
      </dsp:txXfrm>
    </dsp:sp>
    <dsp:sp modelId="{FB525E1F-6002-4F3D-B1A1-A5922DD69CB1}">
      <dsp:nvSpPr>
        <dsp:cNvPr id="0" name=""/>
        <dsp:cNvSpPr/>
      </dsp:nvSpPr>
      <dsp:spPr>
        <a:xfrm>
          <a:off x="0" y="3085511"/>
          <a:ext cx="10687050" cy="87984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Izgradnja podzemnih željeznica (metro)</a:t>
          </a:r>
          <a:endParaRPr lang="en-US" sz="2800" kern="1200" dirty="0"/>
        </a:p>
      </dsp:txBody>
      <dsp:txXfrm>
        <a:off x="0" y="3085511"/>
        <a:ext cx="10687050" cy="879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097D2E-AD43-4700-90D2-C4689AA1400B}">
      <dsp:nvSpPr>
        <dsp:cNvPr id="0" name=""/>
        <dsp:cNvSpPr/>
      </dsp:nvSpPr>
      <dsp:spPr>
        <a:xfrm>
          <a:off x="0" y="13875"/>
          <a:ext cx="5813578" cy="17901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Veliki gradovi – problem napučenosti i manjka prostora</a:t>
          </a:r>
          <a:endParaRPr lang="en-US" sz="3400" kern="1200" dirty="0"/>
        </a:p>
      </dsp:txBody>
      <dsp:txXfrm>
        <a:off x="0" y="13875"/>
        <a:ext cx="5813578" cy="1790100"/>
      </dsp:txXfrm>
    </dsp:sp>
    <dsp:sp modelId="{508D3A4B-3EC6-40D3-8446-4A66D80A53EA}">
      <dsp:nvSpPr>
        <dsp:cNvPr id="0" name=""/>
        <dsp:cNvSpPr/>
      </dsp:nvSpPr>
      <dsp:spPr>
        <a:xfrm>
          <a:off x="0" y="1901896"/>
          <a:ext cx="5813578" cy="17901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/>
            <a:t>Masovna izgradnja nebodera – simbol gospodarskog napretka</a:t>
          </a:r>
          <a:endParaRPr lang="en-US" sz="3400" kern="1200"/>
        </a:p>
      </dsp:txBody>
      <dsp:txXfrm>
        <a:off x="0" y="1901896"/>
        <a:ext cx="5813578" cy="17901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14A9C7-DDF3-40F8-BEE7-6B833A80786B}">
      <dsp:nvSpPr>
        <dsp:cNvPr id="0" name=""/>
        <dsp:cNvSpPr/>
      </dsp:nvSpPr>
      <dsp:spPr>
        <a:xfrm>
          <a:off x="0" y="47438"/>
          <a:ext cx="6010274" cy="13689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Više ili manje bogato građanstvo XIX. stoljeća – često pogrdno nazivano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buržoazijom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7438"/>
        <a:ext cx="6010274" cy="1368900"/>
      </dsp:txXfrm>
    </dsp:sp>
    <dsp:sp modelId="{ACADBE33-CE75-49FD-964A-31F3478FBEB6}">
      <dsp:nvSpPr>
        <dsp:cNvPr id="0" name=""/>
        <dsp:cNvSpPr/>
      </dsp:nvSpPr>
      <dsp:spPr>
        <a:xfrm>
          <a:off x="0" y="1491219"/>
          <a:ext cx="6010274" cy="13689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„Buržuji” </a:t>
          </a:r>
          <a:r>
            <a:rPr lang="hr-HR" sz="2600" kern="1200" dirty="0" smtClean="0"/>
            <a:t>– društveni </a:t>
          </a:r>
          <a:r>
            <a:rPr lang="hr-HR" sz="2600" kern="1200" dirty="0"/>
            <a:t>sloj u usponu, načinom života nastojali oponašati društveni sloj u propadanju – plemstvo </a:t>
          </a:r>
          <a:endParaRPr lang="en-US" sz="2600" kern="1200" dirty="0"/>
        </a:p>
      </dsp:txBody>
      <dsp:txXfrm>
        <a:off x="0" y="1491219"/>
        <a:ext cx="6010274" cy="1368900"/>
      </dsp:txXfrm>
    </dsp:sp>
    <dsp:sp modelId="{C8C0F1AC-D6D3-4B31-AF18-F27A395B73C0}">
      <dsp:nvSpPr>
        <dsp:cNvPr id="0" name=""/>
        <dsp:cNvSpPr/>
      </dsp:nvSpPr>
      <dsp:spPr>
        <a:xfrm>
          <a:off x="0" y="2934999"/>
          <a:ext cx="6010274" cy="13689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Plemstvo oponašali stilom odijevanja i ponašanjem</a:t>
          </a:r>
          <a:endParaRPr lang="en-US" sz="2600" kern="1200" dirty="0"/>
        </a:p>
      </dsp:txBody>
      <dsp:txXfrm>
        <a:off x="0" y="2934999"/>
        <a:ext cx="6010274" cy="13689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9B1E41-E975-451F-A2D9-4F991A1B50F8}">
      <dsp:nvSpPr>
        <dsp:cNvPr id="0" name=""/>
        <dsp:cNvSpPr/>
      </dsp:nvSpPr>
      <dsp:spPr>
        <a:xfrm>
          <a:off x="0" y="55628"/>
          <a:ext cx="10515600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U XIX. stoljeću muškarci i žene i dalje imali strogo odvojene društvene uloge</a:t>
          </a:r>
          <a:endParaRPr lang="en-US" sz="2600" kern="1200" dirty="0"/>
        </a:p>
      </dsp:txBody>
      <dsp:txXfrm>
        <a:off x="0" y="55628"/>
        <a:ext cx="10515600" cy="1003860"/>
      </dsp:txXfrm>
    </dsp:sp>
    <dsp:sp modelId="{07B3E74A-22F3-4964-9FCB-D6D7B290E5AB}">
      <dsp:nvSpPr>
        <dsp:cNvPr id="0" name=""/>
        <dsp:cNvSpPr/>
      </dsp:nvSpPr>
      <dsp:spPr>
        <a:xfrm>
          <a:off x="0" y="1134369"/>
          <a:ext cx="10515600" cy="10038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Ženama je uglavnom bila namijenjena briga o kućanstvu i djeci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34369"/>
        <a:ext cx="10515600" cy="1003860"/>
      </dsp:txXfrm>
    </dsp:sp>
    <dsp:sp modelId="{B5067DEE-E981-4B7B-9E56-D945D8862C38}">
      <dsp:nvSpPr>
        <dsp:cNvPr id="0" name=""/>
        <dsp:cNvSpPr/>
      </dsp:nvSpPr>
      <dsp:spPr>
        <a:xfrm>
          <a:off x="0" y="2213109"/>
          <a:ext cx="10515600" cy="10038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Kod najsiromašnijih slojeva – manje razlike</a:t>
          </a:r>
          <a:endParaRPr lang="en-US" sz="2600" kern="1200" dirty="0"/>
        </a:p>
      </dsp:txBody>
      <dsp:txXfrm>
        <a:off x="0" y="2213109"/>
        <a:ext cx="10515600" cy="1003860"/>
      </dsp:txXfrm>
    </dsp:sp>
    <dsp:sp modelId="{FB525E1F-6002-4F3D-B1A1-A5922DD69CB1}">
      <dsp:nvSpPr>
        <dsp:cNvPr id="0" name=""/>
        <dsp:cNvSpPr/>
      </dsp:nvSpPr>
      <dsp:spPr>
        <a:xfrm>
          <a:off x="0" y="3291849"/>
          <a:ext cx="10515600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Siromašne žene, da bi prehranile obitelj, bile su prisiljene prihvatiti i najteže poslove</a:t>
          </a:r>
          <a:endParaRPr lang="en-US" sz="2600" kern="1200" dirty="0"/>
        </a:p>
      </dsp:txBody>
      <dsp:txXfrm>
        <a:off x="0" y="3291849"/>
        <a:ext cx="10515600" cy="10038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863B4D-36DC-47D2-9295-1A5AE3E4C49F}">
      <dsp:nvSpPr>
        <dsp:cNvPr id="0" name=""/>
        <dsp:cNvSpPr/>
      </dsp:nvSpPr>
      <dsp:spPr>
        <a:xfrm>
          <a:off x="0" y="29380"/>
          <a:ext cx="4762500" cy="143339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Žene i dalje 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nisu imale pravo glasa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380"/>
        <a:ext cx="4762500" cy="1433396"/>
      </dsp:txXfrm>
    </dsp:sp>
    <dsp:sp modelId="{E4A3CB9C-2E3D-4B3A-A712-E13CD0375D2E}">
      <dsp:nvSpPr>
        <dsp:cNvPr id="0" name=""/>
        <dsp:cNvSpPr/>
      </dsp:nvSpPr>
      <dsp:spPr>
        <a:xfrm>
          <a:off x="0" y="1540536"/>
          <a:ext cx="4762500" cy="1433396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/>
            <a:t>Podcijenjene u odnosu prema muškarcima (često i zakonski</a:t>
          </a:r>
          <a:r>
            <a:rPr lang="hr-HR" sz="2700" kern="1200" dirty="0"/>
            <a:t>)</a:t>
          </a:r>
          <a:endParaRPr lang="en-US" sz="2700" kern="1200" dirty="0"/>
        </a:p>
      </dsp:txBody>
      <dsp:txXfrm>
        <a:off x="0" y="1540536"/>
        <a:ext cx="4762500" cy="1433396"/>
      </dsp:txXfrm>
    </dsp:sp>
    <dsp:sp modelId="{270ABA94-6DA7-461A-B281-DEFA523AA682}">
      <dsp:nvSpPr>
        <dsp:cNvPr id="0" name=""/>
        <dsp:cNvSpPr/>
      </dsp:nvSpPr>
      <dsp:spPr>
        <a:xfrm>
          <a:off x="0" y="3051692"/>
          <a:ext cx="4762500" cy="1433396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U većini država zakon ih tretira kao vlasništvo njihovih muževa)</a:t>
          </a:r>
          <a:endParaRPr lang="en-US" sz="2700" kern="1200" dirty="0"/>
        </a:p>
      </dsp:txBody>
      <dsp:txXfrm>
        <a:off x="0" y="3051692"/>
        <a:ext cx="4762500" cy="1433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20A981-3AFD-4861-9EF7-3EAD6565B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6694518-7413-4546-A718-4184C619F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D7D8FCC-4658-4BFE-A216-7A6B7A4B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6BE2-2DCE-4FB3-A422-803E1632441C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3CEB8D3-9F30-495B-986A-B23D3571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0F07EA4-0D94-492D-A7EF-146E5FC5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D7F3-7604-413D-9DEF-630C8997621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428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44EDB8-33EF-476C-94BB-9F8B76E4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2665B0B-A66E-4CF7-8D0F-BFC799F27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8F8EF40-042A-4402-8DEB-5F376ECE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6BE2-2DCE-4FB3-A422-803E1632441C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40B1624-2D6C-43C7-B94F-6E3D4660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62EA78E-D109-4FC7-A4AD-61CF427A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D7F3-7604-413D-9DEF-630C8997621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8133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7DB6C405-2181-4A2C-A8A4-2A7B0B1BA9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7CA09DA-ECFE-4A0D-833D-05D478BA8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B662E41-E328-404B-BC3D-EED5205A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6BE2-2DCE-4FB3-A422-803E1632441C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34882D4-516B-4B83-8F2F-4FC2395D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8467D01-A06A-4811-B287-A683750F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D7F3-7604-413D-9DEF-630C8997621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836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7DC053-26B9-4A2A-9667-517B2E65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C6280E6-B6B1-41E2-91D8-4C567197F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F1AD806-98C6-4E3D-877D-C4EBD5DF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6BE2-2DCE-4FB3-A422-803E1632441C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CA19D82-B524-4E7C-90DD-D2B21BFD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50305FE-2EFC-4FB6-ACB0-727BD788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D7F3-7604-413D-9DEF-630C8997621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9864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6B0F9E-6FC7-4274-916E-9E8A20519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BB73B04-9B60-47DF-911B-74E22EF87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DE496F-E2B7-4682-BD77-83D2E9ED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6BE2-2DCE-4FB3-A422-803E1632441C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5BD0F2F-76B5-45E3-80ED-1E3DC00D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9A82DF5-77DE-44DD-9E02-34917D99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D7F3-7604-413D-9DEF-630C8997621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2490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D33C99-8C85-43DD-92D5-75A31993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C5272B1-90E0-4E41-8827-5563BE02A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C777F7E-454B-4DC6-B2AD-32C26A8FD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5F1D9F2-FAB8-4D91-8124-D89BDB8B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6BE2-2DCE-4FB3-A422-803E1632441C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B329118-9832-4F88-BB56-6CE66E64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E07584D-E05A-4C6E-8503-901ADA8F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D7F3-7604-413D-9DEF-630C8997621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352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64A697-368F-49F4-B4A7-42717171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159620E-DA14-4977-8F39-D3C546903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DDF58D7-CEB5-4408-8FA1-C7A382CC3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7BB69F01-2A45-405E-A2D1-310E8EF3D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3D05306-2429-43ED-89C6-F9894F097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5C2E7741-F9F4-40BB-9243-4A6A28B1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6BE2-2DCE-4FB3-A422-803E1632441C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10305BCF-8F53-4BF1-8733-E587E16F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D9389577-D85D-4E45-B693-2B33B682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D7F3-7604-413D-9DEF-630C8997621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190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608A81-FF94-4581-B081-4A0C50E0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F1B463EF-7160-4883-B3B9-F248A91B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6BE2-2DCE-4FB3-A422-803E1632441C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EB74F318-BADD-4B2B-990A-F9BF2B54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05B51C6-F857-460D-9329-D5A24E2C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D7F3-7604-413D-9DEF-630C8997621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9448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E097FD8E-8AF0-441A-8D85-584C081C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6BE2-2DCE-4FB3-A422-803E1632441C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F3ACD89-A52D-4C70-880D-492ED1EA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AF8BE174-9234-4907-8B4A-EEE29119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D7F3-7604-413D-9DEF-630C8997621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459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D53E89-9D0B-4131-A801-5BB8A89E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448CE31-A5AF-4992-9043-B0603C9EC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8EB5EDE-31A6-4187-9EF1-04B236293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394AC40-1219-428F-822E-8AF8A899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6BE2-2DCE-4FB3-A422-803E1632441C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6E49D43-B6F4-4997-9D57-F2096F32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51EFE5D-FE9E-4994-8BE1-D1571DD5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D7F3-7604-413D-9DEF-630C8997621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8801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5476F5D-34F0-4D9E-8531-0909E5C5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73297D3E-2523-4CDF-9813-F30F2E0D7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86B47E9-EE33-4364-B867-ABD4C5427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ED6BFF7-FE4B-4CC7-B446-04F535D2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6BE2-2DCE-4FB3-A422-803E1632441C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C3423E1-D41B-44AB-950E-01F90C6B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3054C17-366D-4DC8-BCE0-C680FB0C4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D7F3-7604-413D-9DEF-630C8997621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182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576373B-9083-4133-BF76-9165082F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C52E45F-3D31-48FC-B0B7-84CAAF70E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7294E72-51F9-4541-A194-9F01EAB8B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6BE2-2DCE-4FB3-A422-803E1632441C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1DB8E8B-7E9E-4752-A2D5-7E0BEF330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E5CC546-4766-4B66-90D7-8E0E83F8A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D7F3-7604-413D-9DEF-630C8997621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686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ordwall.net/resource/345627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A638CD66-5471-4883-8A0A-9D1338566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42" y="2057400"/>
            <a:ext cx="2087880" cy="4572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3200" b="1" dirty="0">
                <a:solidFill>
                  <a:schemeClr val="tx1"/>
                </a:solidFill>
              </a:rPr>
              <a:t>Gospodarske i društvene promjene na prijelazu iz XIX. u XX. stoljeće</a:t>
            </a:r>
            <a:endParaRPr lang="hr-H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</a:t>
            </a:r>
            <a:r>
              <a:rPr lang="hr-HR" dirty="0"/>
              <a:t>Gospodarske i društvene promjene na prijelazu iz XIX. u XX. stoljeće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AF5370-4896-45AC-875E-E3034577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Iseljavanje iz Hrvatske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BA4E4A3-9B1F-464E-B0DD-919F51E04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9323111"/>
              </p:ext>
            </p:extLst>
          </p:nvPr>
        </p:nvGraphicFramePr>
        <p:xfrm>
          <a:off x="607379" y="1233997"/>
          <a:ext cx="11084511" cy="503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E49BD6E-AA92-489E-9EA2-7077EE79C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C33DD06-9160-46B8-9816-1F63D81FAB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50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23E64493-3801-42C9-83FF-636CE2FB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415338" cy="5953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F094FFBC-680A-4F65-ACB2-AC49797F5AE8}"/>
              </a:ext>
            </a:extLst>
          </p:cNvPr>
          <p:cNvSpPr/>
          <p:nvPr/>
        </p:nvSpPr>
        <p:spPr>
          <a:xfrm>
            <a:off x="8810625" y="2876550"/>
            <a:ext cx="3048000" cy="3108543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800" dirty="0"/>
              <a:t>Od 1904. Hrvatska bratska zajednica izdaje svoje novine. </a:t>
            </a:r>
            <a:r>
              <a:rPr lang="pl-PL" sz="2800" i="1" dirty="0"/>
              <a:t>Zajedničar</a:t>
            </a:r>
            <a:r>
              <a:rPr lang="pl-PL" sz="2800" dirty="0"/>
              <a:t> izlazi i danas.</a:t>
            </a:r>
            <a:endParaRPr lang="hr-HR" sz="66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0D00A58-D0D4-4B04-9EA7-2CE4F2892D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1DFE523-B296-4076-AB73-68F4F82D7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3541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AF5370-4896-45AC-875E-E3034577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/>
              <a:t>Građanstvo i gradovi</a:t>
            </a:r>
            <a:endParaRPr lang="hr-HR" sz="5200" b="1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BA4E4A3-9B1F-464E-B0DD-919F51E04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4278228"/>
              </p:ext>
            </p:extLst>
          </p:nvPr>
        </p:nvGraphicFramePr>
        <p:xfrm>
          <a:off x="866775" y="1876424"/>
          <a:ext cx="10687050" cy="4005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FD161661-2ED4-491F-A14D-BFDFE32C1B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69E70128-BEA4-46D5-89A8-C3ABB348F3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03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3EA9B3-F446-4FD0-A32C-745D05B3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Građanstvo i gradovi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CD7B04F-922C-46B7-A242-E549B191D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2836348"/>
              </p:ext>
            </p:extLst>
          </p:nvPr>
        </p:nvGraphicFramePr>
        <p:xfrm>
          <a:off x="596747" y="1952626"/>
          <a:ext cx="5813578" cy="370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2CD95F5F-1A53-476D-99CD-8FEF70529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1338" y="1485899"/>
            <a:ext cx="3849137" cy="429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95164BC-E773-458F-8A50-EF285F7834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8BE4ED2E-270C-4FD0-85BE-AE2B07450F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923E3719-E499-449A-A428-490124C3EC88}"/>
              </a:ext>
            </a:extLst>
          </p:cNvPr>
          <p:cNvSpPr/>
          <p:nvPr/>
        </p:nvSpPr>
        <p:spPr>
          <a:xfrm>
            <a:off x="7200899" y="5867399"/>
            <a:ext cx="4600575" cy="92333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Zgrada Home Insurance Building u Chicagu, izgrađena 1885. godine, smatra se prvim </a:t>
            </a:r>
            <a:r>
              <a:rPr lang="hr-HR" dirty="0" smtClean="0"/>
              <a:t>neboderom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xmlns="" val="103255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720FF007-D452-4AE3-A749-B7F9B1A7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725"/>
            <a:ext cx="4123985" cy="5305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59F1E32A-262E-4CC1-8658-439219A92046}"/>
              </a:ext>
            </a:extLst>
          </p:cNvPr>
          <p:cNvSpPr/>
          <p:nvPr/>
        </p:nvSpPr>
        <p:spPr>
          <a:xfrm>
            <a:off x="142875" y="5505449"/>
            <a:ext cx="4105275" cy="92333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 err="1"/>
              <a:t>Woolworth</a:t>
            </a:r>
            <a:r>
              <a:rPr lang="hr-HR" dirty="0"/>
              <a:t> Building, New York. Najviši neboder na svijetu od 1913.-1930. godine.</a:t>
            </a:r>
            <a:endParaRPr lang="hr-HR" sz="4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7289616-DF62-4107-A18D-681234C76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2754264-74BD-4B3D-B3AF-62B4337A0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3316" name="Picture 4" descr="image alt">
            <a:extLst>
              <a:ext uri="{FF2B5EF4-FFF2-40B4-BE49-F238E27FC236}">
                <a16:creationId xmlns:a16="http://schemas.microsoft.com/office/drawing/2014/main" xmlns="" id="{19325A79-109C-441A-8ED3-BDC9EB55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2925" y="704851"/>
            <a:ext cx="3705225" cy="5200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3BE0C2F0-3746-416E-81DD-414A316DD9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2184" y="3115791"/>
            <a:ext cx="1325066" cy="2901605"/>
          </a:xfrm>
          <a:prstGeom prst="rect">
            <a:avLst/>
          </a:prstGeom>
        </p:spPr>
      </p:pic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xmlns="" id="{28335C32-C437-463A-BD5D-D698D3065A59}"/>
              </a:ext>
            </a:extLst>
          </p:cNvPr>
          <p:cNvSpPr/>
          <p:nvPr/>
        </p:nvSpPr>
        <p:spPr>
          <a:xfrm>
            <a:off x="4584208" y="123824"/>
            <a:ext cx="3292968" cy="2909009"/>
          </a:xfrm>
          <a:prstGeom prst="wedgeEllipseCallout">
            <a:avLst>
              <a:gd name="adj1" fmla="val 8552"/>
              <a:gd name="adj2" fmla="val 73327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Usporedi ove dvije građevine. Ima li više sličnosti ili razlika?</a:t>
            </a:r>
            <a:endParaRPr lang="hr-HR" sz="2000" b="1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2B6BE1E2-43E3-456F-B0D4-094D65ABDE75}"/>
              </a:ext>
            </a:extLst>
          </p:cNvPr>
          <p:cNvSpPr/>
          <p:nvPr/>
        </p:nvSpPr>
        <p:spPr>
          <a:xfrm>
            <a:off x="7943850" y="6048374"/>
            <a:ext cx="4105275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/>
              <a:t>Burj Khalifa,</a:t>
            </a:r>
            <a:r>
              <a:rPr lang="pl-PL" b="1" dirty="0"/>
              <a:t> </a:t>
            </a:r>
            <a:r>
              <a:rPr lang="pl-PL" dirty="0"/>
              <a:t>s 828 metara dosad najviša zgrada na svijetu (2019.)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xmlns="" val="26629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E941A2E5-EB5A-4793-9535-4D15F0CB1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859" y="3858741"/>
            <a:ext cx="1325066" cy="290160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8584707" y="772358"/>
            <a:ext cx="3607293" cy="3298054"/>
          </a:xfrm>
          <a:prstGeom prst="wedgeEllipseCallout">
            <a:avLst>
              <a:gd name="adj1" fmla="val 17354"/>
              <a:gd name="adj2" fmla="val 61601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Slika prikazuje odjevne razlike između niže i više klase. Istakni razlike u modnom izričaju. Promotri i sliku u U/str. 116, a zatim odgovori na pitanja. </a:t>
            </a:r>
            <a:endParaRPr lang="hr-HR" sz="16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7F0FD38-C759-402A-BC74-AECB628F2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09801" cy="5596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87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F9D8743-5DC3-498C-9645-B0E66D24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Građanstvo i gradovi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D5DA72F-DC78-4B68-86AD-F77A5D30E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8979068"/>
              </p:ext>
            </p:extLst>
          </p:nvPr>
        </p:nvGraphicFramePr>
        <p:xfrm>
          <a:off x="285750" y="1797050"/>
          <a:ext cx="60102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7086A4D8-3AB1-41DE-A4F0-3CBF22384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3973" y="2028824"/>
            <a:ext cx="5390852" cy="3857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20A90EF-A02B-4439-AF9F-D41A24F4DA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EED231B-09C2-4F73-BB76-0AF6F8F859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765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AF5370-4896-45AC-875E-E3034577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Uloga žene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BA4E4A3-9B1F-464E-B0DD-919F51E04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76208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E49BD6E-AA92-489E-9EA2-7077EE79C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C33DD06-9160-46B8-9816-1F63D81FAB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20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4FE2AF8-B3C2-43A0-8A5A-5EBF7E40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Uloga žene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25CA870-308A-4555-9E87-592E6DBF26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7836396"/>
              </p:ext>
            </p:extLst>
          </p:nvPr>
        </p:nvGraphicFramePr>
        <p:xfrm>
          <a:off x="95251" y="1657350"/>
          <a:ext cx="4762500" cy="451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4E5B7CC4-5358-479C-A2AB-A698F074B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87" y="1819275"/>
            <a:ext cx="5315188" cy="4210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3A0A3362-3480-4A00-B067-0D9F1609BA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859" y="3858741"/>
            <a:ext cx="1325066" cy="290160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5A175628-26EC-44C5-9D49-409A5CDD1F48}"/>
              </a:ext>
            </a:extLst>
          </p:cNvPr>
          <p:cNvSpPr/>
          <p:nvPr/>
        </p:nvSpPr>
        <p:spPr>
          <a:xfrm>
            <a:off x="9719847" y="714375"/>
            <a:ext cx="2381250" cy="3022661"/>
          </a:xfrm>
          <a:prstGeom prst="wedgeEllipseCallout">
            <a:avLst>
              <a:gd name="adj1" fmla="val 14554"/>
              <a:gd name="adj2" fmla="val 65398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Prisjeti se kako se zove pokret za žensko pravo glasa i gdje se najranije pojavljuje.</a:t>
            </a:r>
            <a:endParaRPr lang="hr-HR" sz="1600" b="1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353DE0D-D223-4227-9A22-FAFA82961F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677F6B8-5DCF-48DB-A41B-0DC03C9A35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308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E4D85C1-CE75-41C5-97D0-7390D390273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5B1D0BC-7B4B-4837-9156-647922227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91D4E87-9D09-4819-AE5A-A83647CAC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A7E7A7-D22F-4EE6-90A8-27642DF7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20850"/>
            <a:ext cx="3914775" cy="1841500"/>
          </a:xfrm>
        </p:spPr>
        <p:txBody>
          <a:bodyPr/>
          <a:lstStyle/>
          <a:p>
            <a:r>
              <a:rPr lang="hr-HR" dirty="0">
                <a:hlinkClick r:id="rId4"/>
              </a:rPr>
              <a:t>Gospodarske i društvene promjene na prijelazu iz XIX. u XX. stoljeće</a:t>
            </a:r>
            <a:r>
              <a:rPr lang="hr-HR" dirty="0"/>
              <a:t> </a:t>
            </a:r>
          </a:p>
        </p:txBody>
      </p:sp>
      <p:pic>
        <p:nvPicPr>
          <p:cNvPr id="15" name="Slika 14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3D071311-3470-466B-8F26-C91DA3A30B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425" y="3524250"/>
            <a:ext cx="3062709" cy="3062709"/>
          </a:xfrm>
          <a:prstGeom prst="rect">
            <a:avLst/>
          </a:prstGeom>
        </p:spPr>
      </p:pic>
      <p:pic>
        <p:nvPicPr>
          <p:cNvPr id="17" name="Slika 16" descr="Slika na kojoj se prikazuje stol, fotografija, sjedenje, monitor&#10;&#10;Opis je automatski generiran">
            <a:extLst>
              <a:ext uri="{FF2B5EF4-FFF2-40B4-BE49-F238E27FC236}">
                <a16:creationId xmlns:a16="http://schemas.microsoft.com/office/drawing/2014/main" xmlns="" id="{C1A775FC-A3F2-4FF3-AF8B-906B7551AA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1" y="1479897"/>
            <a:ext cx="7593626" cy="439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9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93102BEE-DB95-48AD-A484-ADB9E37CB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478" y="1799947"/>
            <a:ext cx="2087880" cy="4572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5328572" y="985421"/>
            <a:ext cx="5466674" cy="4057095"/>
          </a:xfrm>
          <a:prstGeom prst="wedgeEllipseCallout">
            <a:avLst>
              <a:gd name="adj1" fmla="val -72183"/>
              <a:gd name="adj2" fmla="val -4896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cs typeface="Arial" panose="020B0604020202020204" pitchFamily="34" charset="0"/>
              </a:rPr>
              <a:t>Što je industrijalizacija? Što je urbanizacija i zašto do nje dolazi? S kojim se problemima susreću seljaci i zašto iseljavaju?</a:t>
            </a:r>
            <a:r>
              <a:rPr lang="hr-HR" sz="2400" b="1" dirty="0"/>
              <a:t> Što znaš o stvaranju radništva i bogaćenju građanstva?</a:t>
            </a:r>
            <a:endParaRPr lang="hr-HR" sz="2400" b="1" dirty="0">
              <a:cs typeface="Arial" panose="020B0604020202020204" pitchFamily="34" charset="0"/>
            </a:endParaRP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2E0E42A5-70C1-45BA-A5C4-E56AAE789721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</p:spTree>
    <p:extLst>
      <p:ext uri="{BB962C8B-B14F-4D97-AF65-F5344CB8AC3E}">
        <p14:creationId xmlns:p14="http://schemas.microsoft.com/office/powerpoint/2010/main" xmlns="" val="3779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C9F32D-5203-4E78-AAD9-6DAAEBA7D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Gospodarstvo i promet</a:t>
            </a:r>
          </a:p>
        </p:txBody>
      </p:sp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xmlns="" id="{1E49CE1E-E61B-40FE-833E-D07405307E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21332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EA21467-9BBD-4E02-9A27-AB66723E64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7DE1ECD-4944-4D20-85DD-4CA76E2A99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92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452977EA-607A-443D-8A6B-AFFFC475C0E2}"/>
              </a:ext>
            </a:extLst>
          </p:cNvPr>
          <p:cNvSpPr/>
          <p:nvPr/>
        </p:nvSpPr>
        <p:spPr>
          <a:xfrm>
            <a:off x="8785379" y="4721996"/>
            <a:ext cx="2858886" cy="138499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/>
              <a:t>Kolonijalne zemlje s </a:t>
            </a:r>
            <a:r>
              <a:rPr lang="hr-HR" sz="2800" dirty="0" smtClean="0"/>
              <a:t>posjedima</a:t>
            </a:r>
            <a:endParaRPr lang="hr-HR" sz="4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0A40673-D99A-49C4-A494-09BD489F3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2DA5738-7B19-48B1-8303-59466E8F2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8" name="Slika 7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996D8B55-32FD-4ABD-BC07-426648D16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486775" cy="611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055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odjeća, haljina, držanje, staro&#10;&#10;Opis je automatski generiran">
            <a:extLst>
              <a:ext uri="{FF2B5EF4-FFF2-40B4-BE49-F238E27FC236}">
                <a16:creationId xmlns:a16="http://schemas.microsoft.com/office/drawing/2014/main" xmlns="" id="{A49054AB-36A9-46B1-ADA4-0E3A223AD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5149" y="3898446"/>
            <a:ext cx="1381125" cy="2959554"/>
          </a:xfrm>
          <a:prstGeom prst="rect">
            <a:avLst/>
          </a:prstGeom>
        </p:spPr>
      </p:pic>
      <p:pic>
        <p:nvPicPr>
          <p:cNvPr id="7" name="Slika 6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A7C5C569-DBBB-45D5-8D00-590ABE35E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2178"/>
            <a:ext cx="8753942" cy="5618408"/>
          </a:xfrm>
          <a:prstGeom prst="rect">
            <a:avLst/>
          </a:prstGeom>
        </p:spPr>
      </p:pic>
      <p:sp>
        <p:nvSpPr>
          <p:cNvPr id="4" name="Oblačić za govor: ovalni 3">
            <a:extLst>
              <a:ext uri="{FF2B5EF4-FFF2-40B4-BE49-F238E27FC236}">
                <a16:creationId xmlns:a16="http://schemas.microsoft.com/office/drawing/2014/main" xmlns="" id="{8B8FE316-183E-4105-9F8E-AE95D593400A}"/>
              </a:ext>
            </a:extLst>
          </p:cNvPr>
          <p:cNvSpPr/>
          <p:nvPr/>
        </p:nvSpPr>
        <p:spPr>
          <a:xfrm>
            <a:off x="8584707" y="763480"/>
            <a:ext cx="3607293" cy="3298054"/>
          </a:xfrm>
          <a:prstGeom prst="wedgeEllipseCallout">
            <a:avLst>
              <a:gd name="adj1" fmla="val 20799"/>
              <a:gd name="adj2" fmla="val 62947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Pročitaj tekstove o Sueskom i Panamskom kanalu u U/str. 117 </a:t>
            </a:r>
            <a:r>
              <a:rPr lang="hr-HR" b="1" i="1" dirty="0"/>
              <a:t>Povijesni koncept – prostor i vrijeme. </a:t>
            </a:r>
            <a:r>
              <a:rPr lang="hr-HR" b="1" dirty="0"/>
              <a:t>Zatim</a:t>
            </a:r>
            <a:r>
              <a:rPr lang="hr-HR" b="1" i="1" dirty="0"/>
              <a:t> </a:t>
            </a:r>
            <a:r>
              <a:rPr lang="hr-HR" b="1" dirty="0"/>
              <a:t>riješi zadatak 1. u RB/str. 69. </a:t>
            </a:r>
            <a:endParaRPr lang="hr-HR" sz="1600" b="1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1C4577B-5914-4748-9720-FD198DDD7E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737AA2B-1121-4531-98E1-D9B04B45D8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1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ACE8539-5388-46DE-9DE2-38CBAFA8F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6030947" cy="4314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B7BA2FAC-BA02-4968-B0FC-4CAE530BD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962" y="876301"/>
            <a:ext cx="6127038" cy="4105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37A92083-AD73-4504-AB9F-AB235A0CB3DA}"/>
              </a:ext>
            </a:extLst>
          </p:cNvPr>
          <p:cNvGrpSpPr/>
          <p:nvPr/>
        </p:nvGrpSpPr>
        <p:grpSpPr>
          <a:xfrm>
            <a:off x="190500" y="4552950"/>
            <a:ext cx="4810125" cy="1768755"/>
            <a:chOff x="0" y="55628"/>
            <a:chExt cx="10515600" cy="1003860"/>
          </a:xfrm>
        </p:grpSpPr>
        <p:sp>
          <p:nvSpPr>
            <p:cNvPr id="8" name="Pravokutnik: zaobljeni kutovi 7">
              <a:extLst>
                <a:ext uri="{FF2B5EF4-FFF2-40B4-BE49-F238E27FC236}">
                  <a16:creationId xmlns:a16="http://schemas.microsoft.com/office/drawing/2014/main" xmlns="" id="{62B7E333-F6DE-482C-AFF5-528E42B3B7EF}"/>
                </a:ext>
              </a:extLst>
            </p:cNvPr>
            <p:cNvSpPr/>
            <p:nvPr/>
          </p:nvSpPr>
          <p:spPr>
            <a:xfrm>
              <a:off x="0" y="55628"/>
              <a:ext cx="10515600" cy="10038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avokutnik: zaobljeni kutovi 4">
              <a:extLst>
                <a:ext uri="{FF2B5EF4-FFF2-40B4-BE49-F238E27FC236}">
                  <a16:creationId xmlns:a16="http://schemas.microsoft.com/office/drawing/2014/main" xmlns="" id="{647ABA7A-85E1-45D2-A155-4B36645D7B90}"/>
                </a:ext>
              </a:extLst>
            </p:cNvPr>
            <p:cNvSpPr txBox="1"/>
            <p:nvPr/>
          </p:nvSpPr>
          <p:spPr>
            <a:xfrm>
              <a:off x="49004" y="104632"/>
              <a:ext cx="10417592" cy="905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hr-HR" sz="2400" dirty="0"/>
                <a:t>Sueski kanal – izgrađen 1869. u Egiptu – skratio pomorski put od  Europe prema Aziji</a:t>
              </a:r>
            </a:p>
          </p:txBody>
        </p:sp>
      </p:grp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5FEC210B-EF05-4D95-A46B-5707B07180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3CA3B3B7-11CB-4C2B-A4EA-EF0D10EC33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69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37A92083-AD73-4504-AB9F-AB235A0CB3DA}"/>
              </a:ext>
            </a:extLst>
          </p:cNvPr>
          <p:cNvGrpSpPr/>
          <p:nvPr/>
        </p:nvGrpSpPr>
        <p:grpSpPr>
          <a:xfrm>
            <a:off x="190500" y="4552950"/>
            <a:ext cx="4810125" cy="1768755"/>
            <a:chOff x="0" y="55628"/>
            <a:chExt cx="10515600" cy="1003860"/>
          </a:xfrm>
        </p:grpSpPr>
        <p:sp>
          <p:nvSpPr>
            <p:cNvPr id="8" name="Pravokutnik: zaobljeni kutovi 7">
              <a:extLst>
                <a:ext uri="{FF2B5EF4-FFF2-40B4-BE49-F238E27FC236}">
                  <a16:creationId xmlns:a16="http://schemas.microsoft.com/office/drawing/2014/main" xmlns="" id="{62B7E333-F6DE-482C-AFF5-528E42B3B7EF}"/>
                </a:ext>
              </a:extLst>
            </p:cNvPr>
            <p:cNvSpPr/>
            <p:nvPr/>
          </p:nvSpPr>
          <p:spPr>
            <a:xfrm>
              <a:off x="0" y="55628"/>
              <a:ext cx="10515600" cy="10038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avokutnik: zaobljeni kutovi 4">
              <a:extLst>
                <a:ext uri="{FF2B5EF4-FFF2-40B4-BE49-F238E27FC236}">
                  <a16:creationId xmlns:a16="http://schemas.microsoft.com/office/drawing/2014/main" xmlns="" id="{647ABA7A-85E1-45D2-A155-4B36645D7B90}"/>
                </a:ext>
              </a:extLst>
            </p:cNvPr>
            <p:cNvSpPr txBox="1"/>
            <p:nvPr/>
          </p:nvSpPr>
          <p:spPr>
            <a:xfrm>
              <a:off x="49004" y="104632"/>
              <a:ext cx="10417592" cy="905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hr-HR" sz="2400" dirty="0"/>
                <a:t>Panamski kanal – izgrađen 1914. u Panami – skratio put između Atlantskog i Tihog oceana</a:t>
              </a:r>
            </a:p>
          </p:txBody>
        </p:sp>
      </p:grp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5FEC210B-EF05-4D95-A46B-5707B0718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3CA3B3B7-11CB-4C2B-A4EA-EF0D10EC3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57CF642A-E8E7-4E42-AED4-4CE4CEF2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3270" cy="4398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C2F29912-5D50-415A-8D8B-A297BB3AE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715" y="929601"/>
            <a:ext cx="6075285" cy="4998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54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AF5370-4896-45AC-875E-E3034577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Iseljavanje iz Hrvatske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BA4E4A3-9B1F-464E-B0DD-919F51E04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46297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E49BD6E-AA92-489E-9EA2-7077EE79C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C33DD06-9160-46B8-9816-1F63D81FAB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0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C174E1F8-E52A-415B-BF1A-C4353E9F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5338" cy="6563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0BD74D0A-D9CC-4F01-A636-DC525E156BE2}"/>
              </a:ext>
            </a:extLst>
          </p:cNvPr>
          <p:cNvSpPr/>
          <p:nvPr/>
        </p:nvSpPr>
        <p:spPr>
          <a:xfrm>
            <a:off x="5099203" y="3350396"/>
            <a:ext cx="5140171" cy="2246769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/>
              <a:t>Plakat za riječko-američku liniju – češće nazivanu </a:t>
            </a:r>
            <a:r>
              <a:rPr lang="hr-HR" sz="2800" dirty="0" err="1"/>
              <a:t>Hungarian</a:t>
            </a:r>
            <a:r>
              <a:rPr lang="hr-HR" sz="2800" dirty="0"/>
              <a:t>-American Line. Na toj liniji plovila su tri broda: </a:t>
            </a:r>
            <a:r>
              <a:rPr lang="hr-HR" sz="2800" i="1" dirty="0" err="1"/>
              <a:t>Pannonia</a:t>
            </a:r>
            <a:r>
              <a:rPr lang="hr-HR" sz="2800" dirty="0"/>
              <a:t>, </a:t>
            </a:r>
            <a:r>
              <a:rPr lang="hr-HR" sz="2800" i="1" dirty="0" err="1"/>
              <a:t>Slavonia</a:t>
            </a:r>
            <a:r>
              <a:rPr lang="hr-HR" sz="2800" dirty="0"/>
              <a:t> i </a:t>
            </a:r>
            <a:r>
              <a:rPr lang="hr-HR" sz="2800" i="1" dirty="0" err="1"/>
              <a:t>Ultonia</a:t>
            </a:r>
            <a:r>
              <a:rPr lang="hr-HR" sz="2800" dirty="0"/>
              <a:t>.</a:t>
            </a:r>
            <a:endParaRPr lang="hr-HR" sz="4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EC1DE14-78F7-40BF-987C-5D694BCF1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5176DE6-3538-44F3-88D0-C7792CE9E8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181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487</Words>
  <Application>Microsoft Office PowerPoint</Application>
  <PresentationFormat>Custom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sustava Office</vt:lpstr>
      <vt:lpstr>Gospodarske i društvene promjene na prijelazu iz XIX. u XX. stoljeće</vt:lpstr>
      <vt:lpstr>Slide 2</vt:lpstr>
      <vt:lpstr>Gospodarstvo i promet</vt:lpstr>
      <vt:lpstr>Slide 4</vt:lpstr>
      <vt:lpstr>Slide 5</vt:lpstr>
      <vt:lpstr>Slide 6</vt:lpstr>
      <vt:lpstr>Slide 7</vt:lpstr>
      <vt:lpstr>Iseljavanje iz Hrvatske</vt:lpstr>
      <vt:lpstr>Slide 9</vt:lpstr>
      <vt:lpstr>Iseljavanje iz Hrvatske</vt:lpstr>
      <vt:lpstr>Slide 11</vt:lpstr>
      <vt:lpstr>Građanstvo i gradovi</vt:lpstr>
      <vt:lpstr>Građanstvo i gradovi </vt:lpstr>
      <vt:lpstr>Slide 14</vt:lpstr>
      <vt:lpstr>Slide 15</vt:lpstr>
      <vt:lpstr>Građanstvo i gradovi </vt:lpstr>
      <vt:lpstr>Uloga žene</vt:lpstr>
      <vt:lpstr>Uloga žene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Gospodarske i društvene promjene na prijelazu iz XIX. u XX. stoljeće</dc:title>
  <dc:creator>Maja Juratovac</dc:creator>
  <cp:lastModifiedBy>dvukelic</cp:lastModifiedBy>
  <cp:revision>10</cp:revision>
  <dcterms:created xsi:type="dcterms:W3CDTF">2020-07-23T11:06:34Z</dcterms:created>
  <dcterms:modified xsi:type="dcterms:W3CDTF">2020-07-27T09:56:51Z</dcterms:modified>
</cp:coreProperties>
</file>